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tags/tag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0" r:id="rId4"/>
    <p:sldId id="262" r:id="rId5"/>
    <p:sldId id="261" r:id="rId6"/>
    <p:sldId id="263" r:id="rId7"/>
    <p:sldId id="268" r:id="rId8"/>
    <p:sldId id="269" r:id="rId9"/>
    <p:sldId id="273" r:id="rId10"/>
    <p:sldId id="274" r:id="rId11"/>
    <p:sldId id="275" r:id="rId12"/>
    <p:sldId id="276" r:id="rId13"/>
    <p:sldId id="282" r:id="rId14"/>
    <p:sldId id="277" r:id="rId15"/>
    <p:sldId id="278" r:id="rId16"/>
    <p:sldId id="279" r:id="rId17"/>
    <p:sldId id="280" r:id="rId18"/>
    <p:sldId id="281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Xuân Sơn" initials="NX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566" y="72"/>
      </p:cViewPr>
      <p:guideLst>
        <p:guide orient="horz" pos="2160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slideLayout" Target="../slideLayouts/slideLayout2.xml"/><Relationship Id="rId3" Type="http://schemas.openxmlformats.org/officeDocument/2006/relationships/audio" Target="../media/media13.m4a"/><Relationship Id="rId21" Type="http://schemas.openxmlformats.org/officeDocument/2006/relationships/image" Target="../media/image3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microsoft.com/office/2007/relationships/media" Target="../media/media13.m4a"/><Relationship Id="rId16" Type="http://schemas.openxmlformats.org/officeDocument/2006/relationships/tags" Target="../tags/tag48.xml"/><Relationship Id="rId20" Type="http://schemas.openxmlformats.org/officeDocument/2006/relationships/image" Target="../media/image26.png"/><Relationship Id="rId1" Type="http://schemas.openxmlformats.org/officeDocument/2006/relationships/tags" Target="../tags/tag35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19" Type="http://schemas.openxmlformats.org/officeDocument/2006/relationships/notesSlide" Target="../notesSlides/notesSlide9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5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9.m4a"/><Relationship Id="rId7" Type="http://schemas.openxmlformats.org/officeDocument/2006/relationships/image" Target="../media/image2.jpeg"/><Relationship Id="rId2" Type="http://schemas.microsoft.com/office/2007/relationships/media" Target="../media/media19.m4a"/><Relationship Id="rId1" Type="http://schemas.openxmlformats.org/officeDocument/2006/relationships/tags" Target="../tags/tag5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tags" Target="../tags/tag11.xml"/><Relationship Id="rId18" Type="http://schemas.openxmlformats.org/officeDocument/2006/relationships/tags" Target="../tags/tag16.xml"/><Relationship Id="rId3" Type="http://schemas.openxmlformats.org/officeDocument/2006/relationships/tags" Target="../tags/tag3.xml"/><Relationship Id="rId21" Type="http://schemas.openxmlformats.org/officeDocument/2006/relationships/image" Target="../media/image3.png"/><Relationship Id="rId7" Type="http://schemas.openxmlformats.org/officeDocument/2006/relationships/audio" Target="../media/media5.m4a"/><Relationship Id="rId12" Type="http://schemas.openxmlformats.org/officeDocument/2006/relationships/tags" Target="../tags/tag10.xml"/><Relationship Id="rId17" Type="http://schemas.openxmlformats.org/officeDocument/2006/relationships/tags" Target="../tags/tag15.xml"/><Relationship Id="rId2" Type="http://schemas.openxmlformats.org/officeDocument/2006/relationships/tags" Target="../tags/tag2.xml"/><Relationship Id="rId16" Type="http://schemas.openxmlformats.org/officeDocument/2006/relationships/tags" Target="../tags/tag14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microsoft.com/office/2007/relationships/media" Target="../media/media5.m4a"/><Relationship Id="rId11" Type="http://schemas.openxmlformats.org/officeDocument/2006/relationships/tags" Target="../tags/tag9.xml"/><Relationship Id="rId5" Type="http://schemas.openxmlformats.org/officeDocument/2006/relationships/tags" Target="../tags/tag5.xml"/><Relationship Id="rId15" Type="http://schemas.openxmlformats.org/officeDocument/2006/relationships/tags" Target="../tags/tag13.xml"/><Relationship Id="rId10" Type="http://schemas.openxmlformats.org/officeDocument/2006/relationships/tags" Target="../tags/tag8.xml"/><Relationship Id="rId19" Type="http://schemas.openxmlformats.org/officeDocument/2006/relationships/tags" Target="../tags/tag17.xml"/><Relationship Id="rId4" Type="http://schemas.openxmlformats.org/officeDocument/2006/relationships/tags" Target="../tags/tag4.xml"/><Relationship Id="rId9" Type="http://schemas.openxmlformats.org/officeDocument/2006/relationships/tags" Target="../tags/tag7.xml"/><Relationship Id="rId14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tags" Target="../tags/tag22.xml"/><Relationship Id="rId12" Type="http://schemas.openxmlformats.org/officeDocument/2006/relationships/image" Target="../media/image12.jpeg"/><Relationship Id="rId2" Type="http://schemas.microsoft.com/office/2007/relationships/media" Target="../media/media6.m4a"/><Relationship Id="rId1" Type="http://schemas.openxmlformats.org/officeDocument/2006/relationships/tags" Target="../tags/tag18.xml"/><Relationship Id="rId6" Type="http://schemas.openxmlformats.org/officeDocument/2006/relationships/tags" Target="../tags/tag21.xml"/><Relationship Id="rId11" Type="http://schemas.openxmlformats.org/officeDocument/2006/relationships/image" Target="../media/image11.jpeg"/><Relationship Id="rId5" Type="http://schemas.openxmlformats.org/officeDocument/2006/relationships/tags" Target="../tags/tag20.xml"/><Relationship Id="rId10" Type="http://schemas.openxmlformats.org/officeDocument/2006/relationships/image" Target="../media/image10.jpeg"/><Relationship Id="rId4" Type="http://schemas.openxmlformats.org/officeDocument/2006/relationships/tags" Target="../tags/tag19.xml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13.jpeg"/><Relationship Id="rId18" Type="http://schemas.openxmlformats.org/officeDocument/2006/relationships/image" Target="../media/image3.png"/><Relationship Id="rId3" Type="http://schemas.openxmlformats.org/officeDocument/2006/relationships/audio" Target="../media/media7.m4a"/><Relationship Id="rId7" Type="http://schemas.openxmlformats.org/officeDocument/2006/relationships/tags" Target="../tags/tag2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7.png"/><Relationship Id="rId2" Type="http://schemas.microsoft.com/office/2007/relationships/media" Target="../media/media7.m4a"/><Relationship Id="rId16" Type="http://schemas.openxmlformats.org/officeDocument/2006/relationships/image" Target="../media/image16.png"/><Relationship Id="rId1" Type="http://schemas.openxmlformats.org/officeDocument/2006/relationships/tags" Target="../tags/tag23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image" Target="../media/image15.jpeg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32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9.m4a"/><Relationship Id="rId7" Type="http://schemas.openxmlformats.org/officeDocument/2006/relationships/image" Target="../media/image19.png"/><Relationship Id="rId2" Type="http://schemas.microsoft.com/office/2007/relationships/media" Target="../media/media9.m4a"/><Relationship Id="rId1" Type="http://schemas.openxmlformats.org/officeDocument/2006/relationships/tags" Target="../tags/tag33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ường Đại học Trà Vinh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Rectangle 7"/>
          <p:cNvSpPr/>
          <p:nvPr/>
        </p:nvSpPr>
        <p:spPr>
          <a:xfrm>
            <a:off x="635" y="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rial Black" panose="020B0A040201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365" cy="1593850"/>
            <a:chOff x="0" y="0"/>
            <a:chExt cx="19199" cy="2510"/>
          </a:xfrm>
        </p:grpSpPr>
        <p:pic>
          <p:nvPicPr>
            <p:cNvPr id="7" name="Picture 6"/>
            <p:cNvPicPr/>
            <p:nvPr/>
          </p:nvPicPr>
          <p:blipFill>
            <a:blip r:embed="rId6"/>
            <a:srcRect l="39121" t="24780" r="39499" b="37025"/>
            <a:stretch>
              <a:fillRect/>
            </a:stretch>
          </p:blipFill>
          <p:spPr>
            <a:xfrm>
              <a:off x="0" y="0"/>
              <a:ext cx="2605" cy="2511"/>
            </a:xfrm>
            <a:prstGeom prst="ellipse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2605" y="0"/>
              <a:ext cx="16595" cy="2511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GB" sz="3200">
                  <a:latin typeface="Times New Roman" panose="02020603050405020304" charset="0"/>
                  <a:cs typeface="Times New Roman" panose="02020603050405020304" charset="0"/>
                </a:rPr>
                <a:t>TR</a:t>
              </a:r>
              <a:r>
                <a:rPr lang="en-US" altLang="en-US" sz="3200">
                  <a:latin typeface="Times New Roman" panose="02020603050405020304" charset="0"/>
                  <a:cs typeface="Times New Roman" panose="02020603050405020304" charset="0"/>
                </a:rPr>
                <a:t>Ư</a:t>
              </a:r>
              <a:r>
                <a:rPr lang="en-US" altLang="en-GB" sz="3200">
                  <a:latin typeface="Times New Roman" panose="02020603050405020304" charset="0"/>
                  <a:cs typeface="Times New Roman" panose="02020603050405020304" charset="0"/>
                </a:rPr>
                <a:t>ỜNG </a:t>
              </a:r>
              <a:r>
                <a:rPr lang="en-US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K</a:t>
              </a:r>
              <a:r>
                <a:rPr lang="en-US" altLang="en-GB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Ỹ THUẬT V</a:t>
              </a:r>
              <a:r>
                <a:rPr lang="en-US" altLang="en-US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À</a:t>
              </a:r>
              <a:r>
                <a:rPr lang="en-US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C</a:t>
              </a:r>
              <a:r>
                <a:rPr lang="en-US" altLang="en-US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ÔNG NGH</a:t>
              </a:r>
              <a:r>
                <a:rPr lang="en-US" altLang="en-GB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Ệ</a:t>
              </a:r>
              <a:endParaRPr lang="en-US" altLang="en-GB" sz="32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sz="3200">
                  <a:latin typeface="Times New Roman" panose="02020603050405020304" charset="0"/>
                  <a:cs typeface="Times New Roman" panose="02020603050405020304" charset="0"/>
                </a:rPr>
                <a:t>KHOA </a:t>
              </a:r>
              <a:r>
                <a:rPr lang="en-US" altLang="en-US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CÔNG NGH</a:t>
              </a:r>
              <a:r>
                <a:rPr lang="en-US" altLang="en-GB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Ệ TH</a:t>
              </a:r>
              <a:r>
                <a:rPr lang="en-US" altLang="en-US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ÔNG TIN</a:t>
              </a:r>
            </a:p>
            <a:p>
              <a:pPr algn="ctr"/>
              <a:r>
                <a:rPr lang="en-US" altLang="en-GB" sz="3200">
                  <a:latin typeface="Times New Roman" panose="02020603050405020304" charset="0"/>
                  <a:cs typeface="Times New Roman" panose="02020603050405020304" charset="0"/>
                </a:rPr>
                <a:t>LỚP DT23TTK10</a:t>
              </a: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0" y="1993265"/>
            <a:ext cx="12192635" cy="5009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en-US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40000"/>
              </a:lnSpc>
            </a:pPr>
            <a:r>
              <a:rPr lang="en-US" altLang="en-US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Ồ </a:t>
            </a:r>
            <a:r>
              <a:rPr lang="en-US" altLang="en-US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 M</a:t>
            </a:r>
            <a:r>
              <a:rPr lang="en-US" altLang="en-US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ÔN H</a:t>
            </a:r>
            <a:r>
              <a:rPr lang="en-US" altLang="en-GB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ỌC: CHUY</a:t>
            </a:r>
            <a:r>
              <a:rPr lang="en-US" altLang="en-US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Ê</a:t>
            </a:r>
            <a:r>
              <a:rPr lang="en-US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 </a:t>
            </a:r>
            <a:r>
              <a:rPr lang="en-US" altLang="en-US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Ề ASP.NET</a:t>
            </a:r>
          </a:p>
          <a:p>
            <a:pPr algn="ctr"/>
            <a:r>
              <a:rPr lang="en-US" altLang="en-GB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XÂY DỰNG WEBSITE B</a:t>
            </a:r>
            <a:r>
              <a:rPr lang="en-US" altLang="en-US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 GI</a:t>
            </a:r>
            <a:r>
              <a:rPr lang="en-US" altLang="en-US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À</a:t>
            </a:r>
            <a:r>
              <a:rPr lang="en-US" altLang="en-GB" sz="44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endParaRPr lang="en-US" altLang="en-GB" sz="4400" b="1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en-GB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en-GB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 algn="l"/>
            <a:r>
              <a:rPr lang="en-US" altLang="en-GB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Giảng</a:t>
            </a:r>
            <a:r>
              <a:rPr lang="en-US" altLang="en-GB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GB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vi</a:t>
            </a:r>
            <a:r>
              <a:rPr lang="en-US" altLang="en-US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ên</a:t>
            </a:r>
            <a:r>
              <a:rPr lang="en-US" altLang="en-US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hư</a:t>
            </a:r>
            <a:r>
              <a:rPr lang="en-US" altLang="en-GB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ớng</a:t>
            </a:r>
            <a:r>
              <a:rPr lang="en-US" altLang="en-GB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GB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dẫn</a:t>
            </a:r>
            <a:r>
              <a:rPr lang="en-US" altLang="en-GB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: TS. Nguyễn </a:t>
            </a:r>
            <a:r>
              <a:rPr lang="en-US" altLang="en-GB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Nhứt</a:t>
            </a:r>
            <a:r>
              <a:rPr lang="en-US" altLang="en-GB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Lam			</a:t>
            </a:r>
            <a:r>
              <a:rPr lang="en-US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Sinh </a:t>
            </a:r>
            <a:r>
              <a:rPr lang="en-US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vi</a:t>
            </a:r>
            <a:r>
              <a:rPr lang="en-US" altLang="en-US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ên</a:t>
            </a:r>
            <a:r>
              <a:rPr lang="en-US" altLang="en-US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GB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altLang="en-GB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GB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altLang="en-GB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: V</a:t>
            </a:r>
            <a:r>
              <a:rPr lang="en-US" altLang="en-US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õ</a:t>
            </a:r>
            <a:r>
              <a:rPr lang="en-US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Quang Th</a:t>
            </a:r>
            <a:r>
              <a:rPr lang="en-US" altLang="en-GB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ịnh</a:t>
            </a:r>
          </a:p>
          <a:p>
            <a:pPr indent="457200" algn="l"/>
            <a:r>
              <a:rPr lang="en-US" altLang="en-GB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								</a:t>
            </a:r>
            <a:r>
              <a:rPr lang="en-US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lang="en-US" altLang="en-GB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SSV: 170123282</a:t>
            </a:r>
            <a:endParaRPr lang="en-US" altLang="en-GB" sz="20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 algn="l"/>
            <a:r>
              <a:rPr lang="en-US" altLang="en-GB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								</a:t>
            </a:r>
            <a:r>
              <a:rPr lang="en-US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lang="en-US" altLang="en-GB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ớp</a:t>
            </a:r>
            <a:r>
              <a:rPr lang="en-US" altLang="en-GB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: DT23TTK10</a:t>
            </a:r>
            <a:endParaRPr lang="en-US" altLang="en-GB" sz="2000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ctr"/>
            <a:endParaRPr lang="en-US" altLang="en-GB" sz="1600" dirty="0">
              <a:solidFill>
                <a:srgbClr val="FFFF00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ctr"/>
            <a:endParaRPr lang="en-US" altLang="en-GB" sz="1600" dirty="0">
              <a:solidFill>
                <a:srgbClr val="FFFF00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ctr"/>
            <a:endParaRPr lang="en-US" altLang="en-GB" sz="1600" dirty="0">
              <a:solidFill>
                <a:srgbClr val="FFFF00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ctr"/>
            <a:endParaRPr lang="en-US" altLang="en-GB" sz="1600" dirty="0">
              <a:solidFill>
                <a:srgbClr val="FFFF00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algn="ctr"/>
            <a:r>
              <a:rPr lang="en-US" altLang="en-GB" sz="2000" i="1" dirty="0" err="1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V</a:t>
            </a:r>
            <a:r>
              <a:rPr lang="en-US" altLang="en-US" sz="2000" i="1" dirty="0" err="1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ĩ</a:t>
            </a:r>
            <a:r>
              <a:rPr lang="en-US" altLang="en-GB" sz="2000" i="1" dirty="0" err="1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nh</a:t>
            </a:r>
            <a:r>
              <a:rPr lang="en-US" altLang="en-GB" sz="2000" i="1" dirty="0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Long, </a:t>
            </a:r>
            <a:r>
              <a:rPr lang="en-US" altLang="en-GB" sz="2000" i="1" dirty="0" err="1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th</a:t>
            </a:r>
            <a:r>
              <a:rPr lang="en-US" altLang="en-US" sz="2000" i="1" dirty="0" err="1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 sz="2000" i="1" dirty="0" err="1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ng</a:t>
            </a:r>
            <a:r>
              <a:rPr lang="en-US" altLang="en-GB" sz="2000" i="1" dirty="0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10 </a:t>
            </a:r>
            <a:r>
              <a:rPr lang="en-US" altLang="en-GB" sz="2000" i="1" dirty="0" err="1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en-US" sz="2000" i="1" dirty="0" err="1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GB" sz="2000" i="1" dirty="0" err="1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en-GB" sz="2000" i="1" dirty="0">
                <a:solidFill>
                  <a:srgbClr val="FFFF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2025</a:t>
            </a:r>
            <a:endParaRPr lang="en-US" altLang="en-GB" sz="2000" dirty="0">
              <a:solidFill>
                <a:srgbClr val="FFFF00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 algn="l"/>
            <a:endParaRPr lang="en-US" altLang="en-GB" sz="14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altLang="en-GB" sz="14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897085-E23B-D5D5-228C-F4A131A1F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56"/>
    </mc:Choice>
    <mc:Fallback>
      <p:transition spd="slow" advTm="19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3995" y="1294130"/>
            <a:ext cx="5762625" cy="5166360"/>
            <a:chOff x="337" y="2038"/>
            <a:chExt cx="9075" cy="8130"/>
          </a:xfrm>
        </p:grpSpPr>
        <p:pic>
          <p:nvPicPr>
            <p:cNvPr id="1824899670" name="Picture 1" descr="A screenshot of a computer program&#10;&#10;AI-generated content may be incorrect.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" y="2038"/>
              <a:ext cx="9075" cy="7014"/>
            </a:xfrm>
            <a:prstGeom prst="rect">
              <a:avLst/>
            </a:prstGeom>
          </p:spPr>
        </p:pic>
        <p:sp>
          <p:nvSpPr>
            <p:cNvPr id="4" name="Text Box 3"/>
            <p:cNvSpPr txBox="1"/>
            <p:nvPr/>
          </p:nvSpPr>
          <p:spPr>
            <a:xfrm>
              <a:off x="337" y="9540"/>
              <a:ext cx="9075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Xử lý chức năng đăng nhập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20130" y="1294130"/>
            <a:ext cx="5761990" cy="5166995"/>
            <a:chOff x="9638" y="2038"/>
            <a:chExt cx="9074" cy="8137"/>
          </a:xfrm>
        </p:grpSpPr>
        <p:pic>
          <p:nvPicPr>
            <p:cNvPr id="1522679520" name="Picture 1" descr="A screenshot of a computer code&#10;&#10;AI-generated content may be incorrect.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38" y="2038"/>
              <a:ext cx="9075" cy="7014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9638" y="9547"/>
              <a:ext cx="9075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Xử lý chức năng đăng </a:t>
              </a:r>
              <a:r>
                <a:rPr 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k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ý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4: KẾT QUẢ NGHI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Ê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 CỨU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296F853-E1BF-01D9-18B0-CCD0C22395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7174">
        <p14:prism dir="r"/>
      </p:transition>
    </mc:Choice>
    <mc:Fallback>
      <p:transition spd="slow" advTm="71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3995" y="1378585"/>
            <a:ext cx="5761990" cy="5431155"/>
            <a:chOff x="337" y="2171"/>
            <a:chExt cx="9074" cy="8553"/>
          </a:xfrm>
        </p:grpSpPr>
        <p:sp>
          <p:nvSpPr>
            <p:cNvPr id="4" name="Text Box 3"/>
            <p:cNvSpPr txBox="1"/>
            <p:nvPr/>
          </p:nvSpPr>
          <p:spPr>
            <a:xfrm>
              <a:off x="337" y="9370"/>
              <a:ext cx="9075" cy="1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Xử l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ý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 chức n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ă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ng hiển thị danh s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á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ch sản phẩm </a:t>
              </a:r>
            </a:p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và t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ì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m kiếm sản phẩm</a:t>
              </a:r>
            </a:p>
          </p:txBody>
        </p:sp>
        <p:pic>
          <p:nvPicPr>
            <p:cNvPr id="1536038179" name="Picture 1" descr="A screen shot of a computer code&#10;&#10;AI-generated content may be incorrect.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" y="2171"/>
              <a:ext cx="9075" cy="6768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6244590" y="1377950"/>
            <a:ext cx="5761990" cy="4970780"/>
            <a:chOff x="9834" y="2170"/>
            <a:chExt cx="9074" cy="7828"/>
          </a:xfrm>
        </p:grpSpPr>
        <p:sp>
          <p:nvSpPr>
            <p:cNvPr id="8" name="Text Box 7"/>
            <p:cNvSpPr txBox="1"/>
            <p:nvPr/>
          </p:nvSpPr>
          <p:spPr>
            <a:xfrm>
              <a:off x="9834" y="9370"/>
              <a:ext cx="907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Xử l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ý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 chức n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ă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ng th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ê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m sản phẩm vào giỏ hàng</a:t>
              </a:r>
            </a:p>
          </p:txBody>
        </p:sp>
        <p:pic>
          <p:nvPicPr>
            <p:cNvPr id="752302146" name="Picture 1" descr="A computer screen shot of a code&#10;&#10;AI-generated content may be incorrect.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4" y="2170"/>
              <a:ext cx="9075" cy="6769"/>
            </a:xfrm>
            <a:prstGeom prst="rect">
              <a:avLst/>
            </a:prstGeom>
          </p:spPr>
        </p:pic>
      </p:grpSp>
      <p:sp>
        <p:nvSpPr>
          <p:cNvPr id="5" name="Rounded Rectangle 4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4: KẾT QUẢ NGHI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Ê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 CỨU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4BE7C1D-99AE-84D7-BAEF-93C86581C6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7975">
        <p14:prism dir="d"/>
      </p:transition>
    </mc:Choice>
    <mc:Fallback>
      <p:transition spd="slow" advTm="7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2420" y="1354455"/>
            <a:ext cx="5691505" cy="5106034"/>
            <a:chOff x="337" y="2135"/>
            <a:chExt cx="8963" cy="8032"/>
          </a:xfrm>
        </p:grpSpPr>
        <p:sp>
          <p:nvSpPr>
            <p:cNvPr id="4" name="Text Box 3"/>
            <p:cNvSpPr txBox="1"/>
            <p:nvPr/>
          </p:nvSpPr>
          <p:spPr>
            <a:xfrm>
              <a:off x="337" y="9540"/>
              <a:ext cx="8963" cy="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Xử l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ý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 chức n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ă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ng cập nhật số l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ư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ợng trong giỏ hàng</a:t>
              </a:r>
            </a:p>
          </p:txBody>
        </p:sp>
        <p:pic>
          <p:nvPicPr>
            <p:cNvPr id="829640025" name="Picture 1" descr="A computer code with text&#10;&#10;AI-generated content may be incorrect.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" y="2135"/>
              <a:ext cx="8963" cy="6542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6120130" y="1355090"/>
            <a:ext cx="5692140" cy="5106035"/>
            <a:chOff x="9638" y="2134"/>
            <a:chExt cx="8964" cy="8041"/>
          </a:xfrm>
        </p:grpSpPr>
        <p:sp>
          <p:nvSpPr>
            <p:cNvPr id="8" name="Text Box 7"/>
            <p:cNvSpPr txBox="1"/>
            <p:nvPr/>
          </p:nvSpPr>
          <p:spPr>
            <a:xfrm>
              <a:off x="9638" y="9547"/>
              <a:ext cx="89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Xử l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ý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 chức n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ă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ng x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ó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a sản phẩm trong giỏ hàng</a:t>
              </a:r>
            </a:p>
          </p:txBody>
        </p:sp>
        <p:pic>
          <p:nvPicPr>
            <p:cNvPr id="1585161337" name="Picture 1" descr="A computer code on a white background&#10;&#10;AI-generated content may be incorrect.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38" y="2134"/>
              <a:ext cx="8963" cy="6544"/>
            </a:xfrm>
            <a:prstGeom prst="rect">
              <a:avLst/>
            </a:prstGeom>
          </p:spPr>
        </p:pic>
      </p:grpSp>
      <p:sp>
        <p:nvSpPr>
          <p:cNvPr id="2" name="Rounded Rectangle 1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4: KẾT QUẢ NGHI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Ê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 CỨU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8FCCD46-61E4-652D-7194-2959A5BF0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914">
        <p14:prism dir="u"/>
      </p:transition>
    </mc:Choice>
    <mc:Fallback>
      <p:transition spd="slow" advTm="69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03700" y="1238885"/>
            <a:ext cx="7921625" cy="5604510"/>
            <a:chOff x="337" y="1951"/>
            <a:chExt cx="9301" cy="8687"/>
          </a:xfrm>
        </p:grpSpPr>
        <p:sp>
          <p:nvSpPr>
            <p:cNvPr id="4" name="Text Box 3"/>
            <p:cNvSpPr txBox="1"/>
            <p:nvPr/>
          </p:nvSpPr>
          <p:spPr>
            <a:xfrm>
              <a:off x="337" y="10020"/>
              <a:ext cx="8963" cy="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Màn h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ì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nh Trang chủ</a:t>
              </a:r>
            </a:p>
          </p:txBody>
        </p:sp>
        <p:pic>
          <p:nvPicPr>
            <p:cNvPr id="36" name="Picture 36" descr="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68" y="1951"/>
              <a:ext cx="9070" cy="7901"/>
            </a:xfrm>
            <a:prstGeom prst="rect">
              <a:avLst/>
            </a:prstGeom>
          </p:spPr>
        </p:pic>
      </p:grpSp>
      <p:sp>
        <p:nvSpPr>
          <p:cNvPr id="5" name="Rounded Rectangle 4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5: KẾT LUẬN V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À</a:t>
            </a: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 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ỚNG PH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T TRIỂN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595" y="1520825"/>
            <a:ext cx="4143375" cy="4532630"/>
            <a:chOff x="97" y="2201"/>
            <a:chExt cx="6525" cy="7138"/>
          </a:xfrm>
        </p:grpSpPr>
        <p:sp>
          <p:nvSpPr>
            <p:cNvPr id="22" name="Rounded Rectangle 21"/>
            <p:cNvSpPr/>
            <p:nvPr>
              <p:custDataLst>
                <p:tags r:id="rId4"/>
              </p:custDataLst>
            </p:nvPr>
          </p:nvSpPr>
          <p:spPr>
            <a:xfrm>
              <a:off x="97" y="2201"/>
              <a:ext cx="1753" cy="7109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4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C</a:t>
              </a:r>
              <a:r>
                <a:rPr lang="en-US" altLang="en-US" sz="24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á</a:t>
              </a:r>
              <a:r>
                <a:rPr lang="en-US" altLang="en-GB" sz="24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c chức n</a:t>
              </a:r>
              <a:r>
                <a:rPr lang="en-US" altLang="en-US" sz="24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ă</a:t>
              </a:r>
              <a:r>
                <a:rPr lang="en-US" altLang="en-GB" sz="24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ng </a:t>
              </a:r>
              <a:r>
                <a:rPr lang="en-US" altLang="en-US" sz="24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đã</a:t>
              </a:r>
              <a:r>
                <a:rPr lang="en-US" altLang="en-GB" sz="24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 hoàn thành</a:t>
              </a:r>
            </a:p>
          </p:txBody>
        </p:sp>
        <p:grpSp>
          <p:nvGrpSpPr>
            <p:cNvPr id="7" name="Group 6"/>
            <p:cNvGrpSpPr/>
            <p:nvPr>
              <p:custDataLst>
                <p:tags r:id="rId5"/>
              </p:custDataLst>
            </p:nvPr>
          </p:nvGrpSpPr>
          <p:grpSpPr>
            <a:xfrm>
              <a:off x="1850" y="2201"/>
              <a:ext cx="4772" cy="1178"/>
              <a:chOff x="1462" y="2201"/>
              <a:chExt cx="7437" cy="1820"/>
            </a:xfrm>
          </p:grpSpPr>
          <p:sp>
            <p:nvSpPr>
              <p:cNvPr id="25" name="Rounded Rectangle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2069" y="2201"/>
                <a:ext cx="6830" cy="182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just">
                  <a:lnSpc>
                    <a:spcPct val="100000"/>
                  </a:lnSpc>
                </a:pP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Chức n</a:t>
                </a:r>
                <a:r>
                  <a:rPr lang="en-US" altLang="en-US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ă</a:t>
                </a: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ng </a:t>
                </a:r>
                <a:r>
                  <a:rPr lang="en-US" altLang="en-US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đă</a:t>
                </a: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ng k</a:t>
                </a:r>
                <a:r>
                  <a:rPr lang="en-US" altLang="en-US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ý</a:t>
                </a: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 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tài khoản</a:t>
                </a:r>
              </a:p>
            </p:txBody>
          </p:sp>
          <p:sp>
            <p:nvSpPr>
              <p:cNvPr id="27" name="Right Arrow 26"/>
              <p:cNvSpPr/>
              <p:nvPr>
                <p:custDataLst>
                  <p:tags r:id="rId17"/>
                </p:custDataLst>
              </p:nvPr>
            </p:nvSpPr>
            <p:spPr>
              <a:xfrm>
                <a:off x="1462" y="2834"/>
                <a:ext cx="604" cy="364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GB" altLang="en-US">
                  <a:solidFill>
                    <a:srgbClr val="FF0000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0" name="Group 9"/>
            <p:cNvGrpSpPr/>
            <p:nvPr>
              <p:custDataLst>
                <p:tags r:id="rId6"/>
              </p:custDataLst>
            </p:nvPr>
          </p:nvGrpSpPr>
          <p:grpSpPr>
            <a:xfrm>
              <a:off x="1850" y="3691"/>
              <a:ext cx="4769" cy="1178"/>
              <a:chOff x="1462" y="2201"/>
              <a:chExt cx="7432" cy="1820"/>
            </a:xfrm>
          </p:grpSpPr>
          <p:sp>
            <p:nvSpPr>
              <p:cNvPr id="11" name="Rounded Rectangle 10"/>
              <p:cNvSpPr/>
              <p:nvPr>
                <p:custDataLst>
                  <p:tags r:id="rId14"/>
                </p:custDataLst>
              </p:nvPr>
            </p:nvSpPr>
            <p:spPr>
              <a:xfrm>
                <a:off x="2068" y="2201"/>
                <a:ext cx="6826" cy="182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l">
                  <a:lnSpc>
                    <a:spcPct val="90000"/>
                  </a:lnSpc>
                </a:pP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Chức n</a:t>
                </a:r>
                <a:r>
                  <a:rPr lang="en-US" altLang="en-US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ă</a:t>
                </a: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ng </a:t>
                </a:r>
                <a:r>
                  <a:rPr lang="en-US" altLang="en-US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đă</a:t>
                </a: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ng nhập</a:t>
                </a:r>
              </a:p>
              <a:p>
                <a:pPr algn="l">
                  <a:lnSpc>
                    <a:spcPct val="90000"/>
                  </a:lnSpc>
                </a:pP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/</a:t>
                </a:r>
                <a:r>
                  <a:rPr lang="en-US" altLang="en-US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đă</a:t>
                </a: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ng xuất</a:t>
                </a:r>
              </a:p>
            </p:txBody>
          </p:sp>
          <p:sp>
            <p:nvSpPr>
              <p:cNvPr id="12" name="Right Arrow 11"/>
              <p:cNvSpPr/>
              <p:nvPr>
                <p:custDataLst>
                  <p:tags r:id="rId15"/>
                </p:custDataLst>
              </p:nvPr>
            </p:nvSpPr>
            <p:spPr>
              <a:xfrm>
                <a:off x="1462" y="2834"/>
                <a:ext cx="604" cy="364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90000"/>
                  </a:lnSpc>
                </a:pPr>
                <a:endParaRPr lang="en-GB" altLang="en-US">
                  <a:solidFill>
                    <a:srgbClr val="FF0000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3" name="Group 12"/>
            <p:cNvGrpSpPr/>
            <p:nvPr>
              <p:custDataLst>
                <p:tags r:id="rId7"/>
              </p:custDataLst>
            </p:nvPr>
          </p:nvGrpSpPr>
          <p:grpSpPr>
            <a:xfrm>
              <a:off x="1850" y="5181"/>
              <a:ext cx="4772" cy="1178"/>
              <a:chOff x="1462" y="2201"/>
              <a:chExt cx="7437" cy="1820"/>
            </a:xfrm>
          </p:grpSpPr>
          <p:sp>
            <p:nvSpPr>
              <p:cNvPr id="14" name="Rounded Rectangle 13"/>
              <p:cNvSpPr/>
              <p:nvPr>
                <p:custDataLst>
                  <p:tags r:id="rId12"/>
                </p:custDataLst>
              </p:nvPr>
            </p:nvSpPr>
            <p:spPr>
              <a:xfrm>
                <a:off x="2069" y="2201"/>
                <a:ext cx="6830" cy="182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just">
                  <a:lnSpc>
                    <a:spcPct val="90000"/>
                  </a:lnSpc>
                </a:pP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Chức n</a:t>
                </a:r>
                <a:r>
                  <a:rPr lang="en-US" altLang="en-US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ă</a:t>
                </a: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ng t</a:t>
                </a:r>
                <a:r>
                  <a:rPr lang="en-US" altLang="en-US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ì</a:t>
                </a: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m kiếm </a:t>
                </a:r>
              </a:p>
              <a:p>
                <a:pPr algn="just">
                  <a:lnSpc>
                    <a:spcPct val="90000"/>
                  </a:lnSpc>
                </a:pPr>
                <a:r>
                  <a:rPr lang="en-US" altLang="en-GB" sz="20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sản phẩm</a:t>
                </a:r>
              </a:p>
            </p:txBody>
          </p:sp>
          <p:sp>
            <p:nvSpPr>
              <p:cNvPr id="15" name="Right Arrow 14"/>
              <p:cNvSpPr/>
              <p:nvPr>
                <p:custDataLst>
                  <p:tags r:id="rId13"/>
                </p:custDataLst>
              </p:nvPr>
            </p:nvSpPr>
            <p:spPr>
              <a:xfrm>
                <a:off x="1462" y="2834"/>
                <a:ext cx="604" cy="364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altLang="en-US" sz="2000">
                  <a:solidFill>
                    <a:srgbClr val="FF0000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50" y="6671"/>
              <a:ext cx="4772" cy="1178"/>
              <a:chOff x="1462" y="2201"/>
              <a:chExt cx="7437" cy="1820"/>
            </a:xfrm>
          </p:grpSpPr>
          <p:sp>
            <p:nvSpPr>
              <p:cNvPr id="17" name="Rounded Rectangle 16"/>
              <p:cNvSpPr/>
              <p:nvPr>
                <p:custDataLst>
                  <p:tags r:id="rId10"/>
                </p:custDataLst>
              </p:nvPr>
            </p:nvSpPr>
            <p:spPr>
              <a:xfrm>
                <a:off x="2069" y="2201"/>
                <a:ext cx="6830" cy="182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en-GB" sz="24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Chức n</a:t>
                </a:r>
                <a:r>
                  <a:rPr lang="en-US" altLang="en-US" sz="24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ă</a:t>
                </a:r>
                <a:r>
                  <a:rPr lang="en-US" altLang="en-GB" sz="24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ng giỏ hàng</a:t>
                </a:r>
              </a:p>
            </p:txBody>
          </p:sp>
          <p:sp>
            <p:nvSpPr>
              <p:cNvPr id="18" name="Right Arrow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1462" y="2834"/>
                <a:ext cx="604" cy="364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altLang="en-US" sz="2000">
                  <a:solidFill>
                    <a:srgbClr val="FF0000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850" y="8161"/>
              <a:ext cx="4772" cy="1178"/>
              <a:chOff x="1462" y="2201"/>
              <a:chExt cx="7437" cy="1820"/>
            </a:xfrm>
          </p:grpSpPr>
          <p:sp>
            <p:nvSpPr>
              <p:cNvPr id="20" name="Rounded Rectangle 19"/>
              <p:cNvSpPr/>
              <p:nvPr>
                <p:custDataLst>
                  <p:tags r:id="rId8"/>
                </p:custDataLst>
              </p:nvPr>
            </p:nvSpPr>
            <p:spPr>
              <a:xfrm>
                <a:off x="2069" y="2201"/>
                <a:ext cx="6830" cy="182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en-GB" sz="24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Chức n</a:t>
                </a:r>
                <a:r>
                  <a:rPr lang="en-US" altLang="en-US" sz="24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ă</a:t>
                </a:r>
                <a:r>
                  <a:rPr lang="en-US" altLang="en-GB" sz="24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ng </a:t>
                </a:r>
                <a:r>
                  <a:rPr lang="en-US" altLang="en-US" sz="24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đ</a:t>
                </a:r>
                <a:r>
                  <a:rPr lang="en-US" altLang="en-GB" sz="240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Times New Roman" panose="02020603050405020304"/>
                    <a:cs typeface="Times New Roman" panose="02020603050405020304" charset="0"/>
                    <a:sym typeface="+mn-ea"/>
                  </a:rPr>
                  <a:t>ặt hàng</a:t>
                </a:r>
              </a:p>
            </p:txBody>
          </p:sp>
          <p:sp>
            <p:nvSpPr>
              <p:cNvPr id="21" name="Right Arrow 20"/>
              <p:cNvSpPr/>
              <p:nvPr>
                <p:custDataLst>
                  <p:tags r:id="rId9"/>
                </p:custDataLst>
              </p:nvPr>
            </p:nvSpPr>
            <p:spPr>
              <a:xfrm>
                <a:off x="1462" y="2834"/>
                <a:ext cx="604" cy="364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altLang="en-US" sz="2000">
                  <a:solidFill>
                    <a:srgbClr val="FF0000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E7BCA626-5CAF-D8A0-8381-86066F925B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4024">
        <p15:prstTrans prst="pageCurlDouble"/>
      </p:transition>
    </mc:Choice>
    <mc:Fallback>
      <p:transition spd="slow" advTm="240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81305" y="1238885"/>
            <a:ext cx="5838825" cy="5602605"/>
            <a:chOff x="9638" y="1951"/>
            <a:chExt cx="9070" cy="8687"/>
          </a:xfrm>
        </p:grpSpPr>
        <p:sp>
          <p:nvSpPr>
            <p:cNvPr id="8" name="Text Box 7"/>
            <p:cNvSpPr txBox="1"/>
            <p:nvPr/>
          </p:nvSpPr>
          <p:spPr>
            <a:xfrm>
              <a:off x="9638" y="10020"/>
              <a:ext cx="8964" cy="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Màn h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ì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nh Trang chủ - Sản phẩm mới</a:t>
              </a:r>
            </a:p>
          </p:txBody>
        </p:sp>
        <p:pic>
          <p:nvPicPr>
            <p:cNvPr id="37" name="Picture 37" descr="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8" y="1951"/>
              <a:ext cx="9070" cy="7902"/>
            </a:xfrm>
            <a:prstGeom prst="rect">
              <a:avLst/>
            </a:prstGeom>
          </p:spPr>
        </p:pic>
      </p:grpSp>
      <p:sp>
        <p:nvSpPr>
          <p:cNvPr id="5" name="Rounded Rectangle 4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5: KẾT LUẬN V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À</a:t>
            </a: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 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ỚNG PH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T TRIỂN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33770" y="1238885"/>
            <a:ext cx="5838190" cy="5601335"/>
            <a:chOff x="337" y="1952"/>
            <a:chExt cx="9194" cy="8686"/>
          </a:xfrm>
        </p:grpSpPr>
        <p:sp>
          <p:nvSpPr>
            <p:cNvPr id="7" name="Text Box 6"/>
            <p:cNvSpPr txBox="1"/>
            <p:nvPr/>
          </p:nvSpPr>
          <p:spPr>
            <a:xfrm>
              <a:off x="337" y="10020"/>
              <a:ext cx="8963" cy="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Màn h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ì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nh Danh mục sản phẩm</a:t>
              </a:r>
            </a:p>
          </p:txBody>
        </p:sp>
        <p:pic>
          <p:nvPicPr>
            <p:cNvPr id="38" name="Picture 38" descr="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" y="1952"/>
              <a:ext cx="9073" cy="8068"/>
            </a:xfrm>
            <a:prstGeom prst="rect">
              <a:avLst/>
            </a:prstGeom>
          </p:spPr>
        </p:pic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3843710-8F6F-8463-0F1F-EB42AE6E1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9514">
        <p15:prstTrans prst="pageCurlDouble" invX="1"/>
      </p:transition>
    </mc:Choice>
    <mc:Fallback>
      <p:transition spd="slow" advTm="9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5: KẾT LUẬN V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À</a:t>
            </a: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 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ỚNG PH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T TRIỂN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0045" y="1238885"/>
            <a:ext cx="5760085" cy="5522595"/>
            <a:chOff x="9531" y="1951"/>
            <a:chExt cx="9071" cy="8697"/>
          </a:xfrm>
        </p:grpSpPr>
        <p:sp>
          <p:nvSpPr>
            <p:cNvPr id="8" name="Text Box 7"/>
            <p:cNvSpPr txBox="1"/>
            <p:nvPr/>
          </p:nvSpPr>
          <p:spPr>
            <a:xfrm>
              <a:off x="9638" y="10020"/>
              <a:ext cx="8964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Màn h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ì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nh 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đă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ng nhập</a:t>
              </a:r>
            </a:p>
          </p:txBody>
        </p:sp>
        <p:pic>
          <p:nvPicPr>
            <p:cNvPr id="39" name="Picture 39" descr="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1" y="1951"/>
              <a:ext cx="9071" cy="8067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6101080" y="1238885"/>
            <a:ext cx="5779770" cy="5522595"/>
            <a:chOff x="536" y="1951"/>
            <a:chExt cx="9102" cy="8697"/>
          </a:xfrm>
        </p:grpSpPr>
        <p:sp>
          <p:nvSpPr>
            <p:cNvPr id="7" name="Text Box 6"/>
            <p:cNvSpPr txBox="1"/>
            <p:nvPr/>
          </p:nvSpPr>
          <p:spPr>
            <a:xfrm>
              <a:off x="567" y="10020"/>
              <a:ext cx="9071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Màn h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ì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nh 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Đă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ng k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ý</a:t>
              </a:r>
            </a:p>
          </p:txBody>
        </p:sp>
        <p:pic>
          <p:nvPicPr>
            <p:cNvPr id="40" name="Picture 40" descr="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" y="1951"/>
              <a:ext cx="9072" cy="8068"/>
            </a:xfrm>
            <a:prstGeom prst="rect">
              <a:avLst/>
            </a:prstGeom>
          </p:spPr>
        </p:pic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4E730E4-4CC2-3819-FDF0-2C2A351DD0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785">
        <p:split dir="in"/>
      </p:transition>
    </mc:Choice>
    <mc:Fallback>
      <p:transition spd="slow" advTm="4785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5: KẾT LUẬN V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À</a:t>
            </a: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 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ỚNG PH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T TRIỂN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9870" y="1238885"/>
            <a:ext cx="5955014" cy="5605200"/>
            <a:chOff x="9638" y="1951"/>
            <a:chExt cx="9185" cy="8688"/>
          </a:xfrm>
        </p:grpSpPr>
        <p:sp>
          <p:nvSpPr>
            <p:cNvPr id="8" name="Text Box 7"/>
            <p:cNvSpPr txBox="1"/>
            <p:nvPr/>
          </p:nvSpPr>
          <p:spPr>
            <a:xfrm>
              <a:off x="9638" y="10020"/>
              <a:ext cx="9072" cy="6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Màn h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ì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nh 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Gi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ỏ hàng</a:t>
              </a:r>
            </a:p>
          </p:txBody>
        </p:sp>
        <p:pic>
          <p:nvPicPr>
            <p:cNvPr id="41" name="Picture 41" descr="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0" y="1951"/>
              <a:ext cx="9073" cy="806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6120130" y="1238885"/>
            <a:ext cx="5801689" cy="5604510"/>
            <a:chOff x="337" y="1951"/>
            <a:chExt cx="9174" cy="8687"/>
          </a:xfrm>
        </p:grpSpPr>
        <p:sp>
          <p:nvSpPr>
            <p:cNvPr id="7" name="Text Box 6"/>
            <p:cNvSpPr txBox="1"/>
            <p:nvPr/>
          </p:nvSpPr>
          <p:spPr>
            <a:xfrm>
              <a:off x="337" y="10020"/>
              <a:ext cx="8963" cy="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Màn h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ì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nh 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đ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iền thông tin giao hàng</a:t>
              </a:r>
            </a:p>
          </p:txBody>
        </p:sp>
        <p:pic>
          <p:nvPicPr>
            <p:cNvPr id="42" name="Picture 42" descr="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" y="1951"/>
              <a:ext cx="9072" cy="8068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AD4756-60C4-3E0C-FE54-95B8C83FE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265">
        <p:split/>
      </p:transition>
    </mc:Choice>
    <mc:Fallback>
      <p:transition spd="slow" advTm="10265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5: KẾT LUẬN V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À</a:t>
            </a: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 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ỚNG PH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T TRIỂN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1150" y="1238885"/>
            <a:ext cx="5760000" cy="5611495"/>
            <a:chOff x="9638" y="1951"/>
            <a:chExt cx="9072" cy="8686"/>
          </a:xfrm>
        </p:grpSpPr>
        <p:sp>
          <p:nvSpPr>
            <p:cNvPr id="8" name="Text Box 7"/>
            <p:cNvSpPr txBox="1"/>
            <p:nvPr/>
          </p:nvSpPr>
          <p:spPr>
            <a:xfrm>
              <a:off x="9638" y="10020"/>
              <a:ext cx="8964" cy="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Màn h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ì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nh Blog tin tức</a:t>
              </a:r>
            </a:p>
          </p:txBody>
        </p:sp>
        <p:pic>
          <p:nvPicPr>
            <p:cNvPr id="43" name="Picture 43" descr="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8" y="1951"/>
              <a:ext cx="9072" cy="806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067425" y="1238885"/>
            <a:ext cx="5760720" cy="5612400"/>
            <a:chOff x="228" y="2055"/>
            <a:chExt cx="9072" cy="8593"/>
          </a:xfrm>
        </p:grpSpPr>
        <p:sp>
          <p:nvSpPr>
            <p:cNvPr id="10" name="Text Box 9"/>
            <p:cNvSpPr txBox="1"/>
            <p:nvPr/>
          </p:nvSpPr>
          <p:spPr>
            <a:xfrm>
              <a:off x="228" y="10020"/>
              <a:ext cx="9072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6670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Màn h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ì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nh thông tin li</a:t>
              </a: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ên h</a:t>
              </a:r>
              <a:r>
                <a:rPr lang="en-US" altLang="en-GB" sz="2000" b="1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rPr>
                <a:t>ệ</a:t>
              </a:r>
            </a:p>
          </p:txBody>
        </p:sp>
        <p:pic>
          <p:nvPicPr>
            <p:cNvPr id="11" name="Picture 12" descr="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" y="2055"/>
              <a:ext cx="9072" cy="7965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63E36D-2120-3AE3-EE9E-F8C423EB2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2272">
        <p14:doors dir="vert"/>
      </p:transition>
    </mc:Choice>
    <mc:Fallback>
      <p:transition spd="slow" advTm="122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5: KẾT LUẬN V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À</a:t>
            </a:r>
            <a:r>
              <a:rPr 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 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ỚNG PH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T TRIỂN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525" y="979805"/>
            <a:ext cx="12192000" cy="5057140"/>
            <a:chOff x="15" y="1543"/>
            <a:chExt cx="19200" cy="796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5" y="7396"/>
              <a:ext cx="19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363" y="1543"/>
              <a:ext cx="18466" cy="7964"/>
              <a:chOff x="363" y="1543"/>
              <a:chExt cx="18466" cy="7964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9596" y="2096"/>
                <a:ext cx="0" cy="52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" name="Text Box 2"/>
              <p:cNvSpPr txBox="1"/>
              <p:nvPr/>
            </p:nvSpPr>
            <p:spPr>
              <a:xfrm>
                <a:off x="363" y="1543"/>
                <a:ext cx="9009" cy="796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indent="457200" algn="ctr" defTabSz="2667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 </a:t>
                </a:r>
                <a:r>
                  <a:rPr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Đánh</a:t>
                </a:r>
                <a:r>
                  <a:rPr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giá</a:t>
                </a:r>
                <a:r>
                  <a:rPr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, so </a:t>
                </a:r>
                <a:r>
                  <a:rPr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sánh</a:t>
                </a:r>
                <a:r>
                  <a:rPr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mục</a:t>
                </a:r>
                <a:r>
                  <a:rPr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tiêu</a:t>
                </a:r>
                <a:r>
                  <a:rPr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ban </a:t>
                </a:r>
                <a:r>
                  <a:rPr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đầu</a:t>
                </a:r>
                <a:endParaRPr sz="2400" b="1" dirty="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endParaRPr>
              </a:p>
              <a:p>
                <a:pPr marL="0" indent="200025" algn="l" defTabSz="2667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-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Về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mặt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chức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n</a:t>
                </a:r>
                <a:r>
                  <a:rPr lang="en-US" alt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ă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ng;</a:t>
                </a:r>
              </a:p>
              <a:p>
                <a:pPr marL="0" indent="200025" algn="l" defTabSz="2667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-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Về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mặt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kỹ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thuật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;</a:t>
                </a:r>
              </a:p>
              <a:p>
                <a:pPr marL="0" indent="200025" algn="l" defTabSz="2667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-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Về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mặt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giao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diện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và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trải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nghiệm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ng</a:t>
                </a:r>
                <a:r>
                  <a:rPr lang="en-US" alt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ư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ời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d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ù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ng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;</a:t>
                </a:r>
              </a:p>
              <a:p>
                <a:pPr marL="0" indent="200025" algn="l" defTabSz="2667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-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Về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í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nh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ổn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đ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ịnh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;</a:t>
                </a:r>
              </a:p>
            </p:txBody>
          </p:sp>
          <p:sp>
            <p:nvSpPr>
              <p:cNvPr id="7" name="Text Box 6"/>
              <p:cNvSpPr txBox="1"/>
              <p:nvPr/>
            </p:nvSpPr>
            <p:spPr>
              <a:xfrm>
                <a:off x="9758" y="1543"/>
                <a:ext cx="9071" cy="796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indent="457200" algn="ctr" defTabSz="2667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 </a:t>
                </a:r>
                <a:r>
                  <a:rPr lang="en-US" altLang="en-GB"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Hạn</a:t>
                </a:r>
                <a:r>
                  <a:rPr lang="en-US" altLang="en-GB"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chế</a:t>
                </a:r>
                <a:r>
                  <a:rPr lang="en-US" altLang="en-GB"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và</a:t>
                </a:r>
                <a:r>
                  <a:rPr lang="en-US" altLang="en-GB"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h</a:t>
                </a:r>
                <a:r>
                  <a:rPr lang="en-US" altLang="en-US"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ư</a:t>
                </a:r>
                <a:r>
                  <a:rPr lang="en-US" altLang="en-GB"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ớng</a:t>
                </a:r>
                <a:r>
                  <a:rPr lang="en-US" altLang="en-GB"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ph</a:t>
                </a:r>
                <a:r>
                  <a:rPr lang="en-US" altLang="en-US"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á</a:t>
                </a:r>
                <a:r>
                  <a:rPr lang="en-US" altLang="en-GB"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</a:t>
                </a:r>
                <a:r>
                  <a:rPr lang="en-US" altLang="en-GB" sz="2400" b="1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400" b="1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triển</a:t>
                </a:r>
                <a:endParaRPr lang="en-US" altLang="en-GB" sz="2400" b="1" dirty="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</a:endParaRPr>
              </a:p>
              <a:p>
                <a:pPr marL="0" indent="208280" algn="l" defTabSz="2667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- </a:t>
                </a:r>
                <a:r>
                  <a:rPr 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í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ch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hợp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cổng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thanh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to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á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n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trực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tuyến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;</a:t>
                </a:r>
              </a:p>
              <a:p>
                <a:pPr marL="0" indent="200025" algn="l" defTabSz="2667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- </a:t>
                </a:r>
                <a:r>
                  <a:rPr 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T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í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ch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hợp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 </a:t>
                </a:r>
                <a:r>
                  <a:rPr lang="en-US" alt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đ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á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nh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gi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á</a:t>
                </a:r>
                <a:r>
                  <a:rPr lang="en-US" alt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, 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bì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nh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luận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,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khuyến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m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ã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i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sym typeface="+mn-ea"/>
                  </a:rPr>
                  <a:t>,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...;</a:t>
                </a:r>
              </a:p>
              <a:p>
                <a:pPr marL="0" indent="200025" algn="l" defTabSz="2667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-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N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â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ng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cao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í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nh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bảo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mật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;</a:t>
                </a:r>
              </a:p>
              <a:p>
                <a:pPr marL="0" indent="200025" algn="l" defTabSz="2667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-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Ph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á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triển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đ</a:t>
                </a:r>
                <a:r>
                  <a:rPr 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i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ện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to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á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n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đ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á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m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m</a:t>
                </a:r>
                <a:r>
                  <a:rPr lang="en-US" alt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ây</a:t>
                </a:r>
                <a:r>
                  <a:rPr lang="en-US" alt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,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ứng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dụng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đ</a:t>
                </a:r>
                <a:r>
                  <a:rPr lang="en-US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i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đ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ộng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US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đ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ồng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bộ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</a:t>
                </a:r>
                <a:r>
                  <a:rPr lang="en-US" altLang="en-GB" sz="2200" dirty="0" err="1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với</a:t>
                </a:r>
                <a:r>
                  <a:rPr lang="en-US" altLang="en-GB" sz="2200" dirty="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</a:rPr>
                  <a:t> website;</a:t>
                </a:r>
              </a:p>
            </p:txBody>
          </p:sp>
        </p:grpSp>
      </p:grpSp>
      <p:sp>
        <p:nvSpPr>
          <p:cNvPr id="10" name="Text Box 9"/>
          <p:cNvSpPr txBox="1"/>
          <p:nvPr/>
        </p:nvSpPr>
        <p:spPr>
          <a:xfrm>
            <a:off x="10160" y="4702175"/>
            <a:ext cx="12191365" cy="21469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ctr" defTabSz="2667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GB" sz="24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KẾT LUẬN</a:t>
            </a:r>
            <a:endParaRPr lang="en-US" altLang="en-GB" sz="240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ì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 chung,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ồ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 không chỉ là một website b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 giày trực tuyến c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ó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t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í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 ứng dụng thực tiễn mà c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ò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 là một minh chứng cho khả n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ă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 kết hợp giữa l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ý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thuyết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đã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học và thực tiễn triển khai,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ồng thời thể hiện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đư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ợc khả n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ă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 dụng tổng hợp kiến thức lập tr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ì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 web, thiết kế c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ơ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sở dữ liệu và triển khai website thực tế, g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ó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 phần gi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ú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 c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 cửa hàng, doanh nghiệp vừa và nhỏ mở ra nhiều h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ư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ớng ph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 triển tiềm n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ă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 trong t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ươ</a:t>
            </a:r>
            <a:r>
              <a:rPr lang="en-US" altLang="en-GB"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 lai.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DA19D37-9B3A-8BF5-9A08-09A2E461CF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73132">
        <p14:doors/>
      </p:transition>
    </mc:Choice>
    <mc:Fallback>
      <p:transition spd="slow" advTm="731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0" grpId="0"/>
      <p:bldP spid="1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white and orange background&#10;&#10;Description automatically generated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white and orange striped surface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" y="19878"/>
            <a:ext cx="12184602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35" y="6268720"/>
            <a:ext cx="12173585" cy="608965"/>
            <a:chOff x="0" y="0"/>
            <a:chExt cx="7560309" cy="1361516"/>
          </a:xfrm>
        </p:grpSpPr>
        <p:sp>
          <p:nvSpPr>
            <p:cNvPr id="7" name="Graphic 7"/>
            <p:cNvSpPr/>
            <p:nvPr/>
          </p:nvSpPr>
          <p:spPr>
            <a:xfrm>
              <a:off x="0" y="0"/>
              <a:ext cx="7560309" cy="1361440"/>
            </a:xfrm>
            <a:custGeom>
              <a:avLst/>
              <a:gdLst/>
              <a:ahLst/>
              <a:cxnLst/>
              <a:rect l="l" t="t" r="r" b="b"/>
              <a:pathLst>
                <a:path w="7560309" h="1361440">
                  <a:moveTo>
                    <a:pt x="273011" y="0"/>
                  </a:moveTo>
                  <a:lnTo>
                    <a:pt x="0" y="1361135"/>
                  </a:lnTo>
                  <a:lnTo>
                    <a:pt x="7560005" y="1361135"/>
                  </a:lnTo>
                  <a:lnTo>
                    <a:pt x="7560005" y="892428"/>
                  </a:lnTo>
                  <a:lnTo>
                    <a:pt x="273011" y="0"/>
                  </a:lnTo>
                  <a:close/>
                </a:path>
              </a:pathLst>
            </a:custGeom>
            <a:solidFill>
              <a:srgbClr val="FFDE1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9" name="Graphic 8"/>
            <p:cNvSpPr/>
            <p:nvPr/>
          </p:nvSpPr>
          <p:spPr>
            <a:xfrm>
              <a:off x="0" y="429044"/>
              <a:ext cx="7560309" cy="932180"/>
            </a:xfrm>
            <a:custGeom>
              <a:avLst/>
              <a:gdLst/>
              <a:ahLst/>
              <a:cxnLst/>
              <a:rect l="l" t="t" r="r" b="b"/>
              <a:pathLst>
                <a:path w="7560309" h="932180">
                  <a:moveTo>
                    <a:pt x="451624" y="0"/>
                  </a:moveTo>
                  <a:lnTo>
                    <a:pt x="0" y="932091"/>
                  </a:lnTo>
                  <a:lnTo>
                    <a:pt x="7560005" y="932091"/>
                  </a:lnTo>
                  <a:lnTo>
                    <a:pt x="7560005" y="590219"/>
                  </a:lnTo>
                  <a:lnTo>
                    <a:pt x="451624" y="0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10" name="Graphic 9"/>
            <p:cNvSpPr/>
            <p:nvPr/>
          </p:nvSpPr>
          <p:spPr>
            <a:xfrm>
              <a:off x="0" y="630631"/>
              <a:ext cx="7560309" cy="730885"/>
            </a:xfrm>
            <a:custGeom>
              <a:avLst/>
              <a:gdLst/>
              <a:ahLst/>
              <a:cxnLst/>
              <a:rect l="l" t="t" r="r" b="b"/>
              <a:pathLst>
                <a:path w="7560309" h="730885">
                  <a:moveTo>
                    <a:pt x="586587" y="0"/>
                  </a:moveTo>
                  <a:lnTo>
                    <a:pt x="0" y="730504"/>
                  </a:lnTo>
                  <a:lnTo>
                    <a:pt x="7560005" y="730504"/>
                  </a:lnTo>
                  <a:lnTo>
                    <a:pt x="7560005" y="508000"/>
                  </a:lnTo>
                  <a:lnTo>
                    <a:pt x="586587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lang="en-US"/>
            </a:p>
          </p:txBody>
        </p:sp>
      </p:grpSp>
      <p:sp>
        <p:nvSpPr>
          <p:cNvPr id="15" name="TextBox 6"/>
          <p:cNvSpPr txBox="1"/>
          <p:nvPr/>
        </p:nvSpPr>
        <p:spPr>
          <a:xfrm>
            <a:off x="0" y="1594485"/>
            <a:ext cx="12191365" cy="4667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GB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Cảm </a:t>
            </a:r>
            <a:r>
              <a:rPr lang="en-US" altLang="en-US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ơ</a:t>
            </a:r>
            <a:r>
              <a:rPr lang="en-US" altLang="en-GB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n Thầy/</a:t>
            </a:r>
            <a:r>
              <a:rPr lang="en-US" altLang="en-GB" sz="6000" b="1" kern="1800" dirty="0" err="1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Cô</a:t>
            </a:r>
            <a:r>
              <a:rPr lang="en-US" altLang="en-GB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6000" b="1" kern="1800" dirty="0" err="1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đã</a:t>
            </a:r>
            <a:r>
              <a:rPr lang="en-US" altLang="en-US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6000" b="1" kern="1800" dirty="0" err="1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theo</a:t>
            </a:r>
            <a:r>
              <a:rPr lang="en-US" altLang="en-US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6000" b="1" kern="1800" dirty="0" err="1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dõ</a:t>
            </a:r>
            <a:r>
              <a:rPr lang="en-US" altLang="en-GB" sz="6000" b="1" kern="1800" dirty="0" err="1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en-GB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</a:p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GB" sz="6000" b="1" kern="1800" dirty="0" err="1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phần</a:t>
            </a:r>
            <a:r>
              <a:rPr lang="en-US" altLang="en-GB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thuyết tr</a:t>
            </a:r>
            <a:r>
              <a:rPr lang="en-US" altLang="en-US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ì</a:t>
            </a:r>
            <a:r>
              <a:rPr lang="en-US" altLang="en-GB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nh </a:t>
            </a:r>
            <a:r>
              <a:rPr lang="en-US" altLang="en-US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đ</a:t>
            </a:r>
            <a:r>
              <a:rPr lang="en-US" altLang="en-GB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ồ </a:t>
            </a:r>
            <a:r>
              <a:rPr lang="en-US" altLang="en-US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á</a:t>
            </a:r>
            <a:r>
              <a:rPr lang="en-US" altLang="en-GB" sz="60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n: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GB" sz="54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“XÂY DỰNG WEBSITE B</a:t>
            </a:r>
            <a:r>
              <a:rPr lang="en-US" altLang="en-US" sz="54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Á</a:t>
            </a:r>
            <a:r>
              <a:rPr lang="en-US" altLang="en-GB" sz="54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N GI</a:t>
            </a:r>
            <a:r>
              <a:rPr lang="en-US" altLang="en-US" sz="54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À</a:t>
            </a:r>
            <a:r>
              <a:rPr lang="en-US" altLang="en-GB" sz="5400" b="1" kern="18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Y”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GB" sz="6000" b="1" i="1" kern="18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XIN TR</a:t>
            </a:r>
            <a:r>
              <a:rPr lang="en-US" altLang="en-US" sz="6000" b="1" i="1" kern="18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Â</a:t>
            </a:r>
            <a:r>
              <a:rPr lang="en-US" sz="6000" b="1" i="1" kern="18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N TR</a:t>
            </a:r>
            <a:r>
              <a:rPr lang="en-US" altLang="en-GB" sz="6000" b="1" i="1" kern="18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ỌNG CẢM </a:t>
            </a:r>
            <a:r>
              <a:rPr lang="en-US" altLang="en-US" sz="6000" b="1" i="1" kern="18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Ơ</a:t>
            </a:r>
            <a:r>
              <a:rPr lang="en-US" altLang="en-GB" sz="6000" b="1" i="1" kern="18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N!</a:t>
            </a:r>
          </a:p>
        </p:txBody>
      </p:sp>
      <p:pic>
        <p:nvPicPr>
          <p:cNvPr id="4" name="Picture 3"/>
          <p:cNvPicPr/>
          <p:nvPr/>
        </p:nvPicPr>
        <p:blipFill>
          <a:blip r:embed="rId7"/>
          <a:srcRect l="39121" t="24780" r="39499" b="37025"/>
          <a:stretch>
            <a:fillRect/>
          </a:stretch>
        </p:blipFill>
        <p:spPr>
          <a:xfrm>
            <a:off x="7620" y="0"/>
            <a:ext cx="1654175" cy="1594485"/>
          </a:xfrm>
          <a:prstGeom prst="ellipse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54175" y="0"/>
            <a:ext cx="10537825" cy="15944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TR</a:t>
            </a:r>
            <a:r>
              <a:rPr lang="en-US" altLang="en-US" sz="32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ỜNG </a:t>
            </a:r>
            <a:r>
              <a:rPr 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Ỹ THUẬT V</a:t>
            </a:r>
            <a:r>
              <a:rPr lang="en-US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À</a:t>
            </a:r>
            <a:r>
              <a:rPr 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</a:t>
            </a:r>
            <a:r>
              <a:rPr lang="en-US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ÔNG NGH</a:t>
            </a: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Ệ</a:t>
            </a:r>
            <a:endParaRPr lang="en-US" altLang="en-GB" sz="3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KHOA </a:t>
            </a:r>
            <a:r>
              <a:rPr lang="en-US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CÔNG NGH</a:t>
            </a: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Ệ TH</a:t>
            </a:r>
            <a:r>
              <a:rPr lang="en-US" altLang="en-US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ÔNG TIN</a:t>
            </a:r>
          </a:p>
          <a:p>
            <a:pPr algn="ctr"/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LỚP DT23TTK10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440059-E3D9-B2C4-6BCA-EF25D3E13D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5246">
        <p15:prstTrans prst="airplane"/>
      </p:transition>
    </mc:Choice>
    <mc:Fallback>
      <p:transition spd="slow" advTm="15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" y="-1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5989" y="1478283"/>
            <a:ext cx="65" cy="74167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endParaRPr lang="en-US" sz="4400" b="1" dirty="0">
              <a:solidFill>
                <a:srgbClr val="014EC4"/>
              </a:solidFill>
              <a:latin typeface="Times New Roman" panose="02020603050405020304"/>
              <a:cs typeface="Times New Roman" panose="02020603050405020304" charset="0"/>
            </a:endParaRPr>
          </a:p>
        </p:txBody>
      </p:sp>
      <p:sp>
        <p:nvSpPr>
          <p:cNvPr id="19" name="Content Placeholder 1"/>
          <p:cNvSpPr>
            <a:spLocks noGrp="1"/>
          </p:cNvSpPr>
          <p:nvPr/>
        </p:nvSpPr>
        <p:spPr>
          <a:xfrm>
            <a:off x="0" y="38100"/>
            <a:ext cx="121920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LỜI CẢM </a:t>
            </a:r>
            <a:r>
              <a:rPr lang="en-US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Ơ</a:t>
            </a:r>
            <a:r>
              <a:rPr lang="en-US" altLang="en-GB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</a:p>
          <a:p>
            <a:pPr marL="0" indent="0" algn="ctr">
              <a:buNone/>
            </a:pPr>
            <a:endParaRPr lang="en-US" altLang="en-GB" sz="4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-9525" y="577215"/>
            <a:ext cx="12192635" cy="614743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</a:bodyPr>
          <a:lstStyle/>
          <a:p>
            <a:pPr marL="0" indent="3289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Trước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hết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em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xin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bày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tỏ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lòng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biết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ơn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đến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toàn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thể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quý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Thầy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/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Cô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Trường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Đại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học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Trà Vinh,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đặc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biệt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là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Khoa Công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nghệ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Thông tin 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đã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tận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tình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giảng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dạy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truyền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đạt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cho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em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những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kiến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thức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nền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tảng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cũng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như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chuyên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ngành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trong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suốt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thời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gian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học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tập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tại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trường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. Những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bài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giảng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những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định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hướng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quý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báu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đã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trở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thành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hành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trang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quan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trọng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để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em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có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thể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vận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dụng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vào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thực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tế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và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hoàn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thành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đồ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án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này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.</a:t>
            </a:r>
          </a:p>
          <a:p>
            <a:pPr marL="0" indent="3289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Em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xin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gửi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lời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cảm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ơn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sâu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sắc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nhất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đến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Thầy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 TS. Nguyễn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Nhứt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Lam –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người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trực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tiếp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hướng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dẫn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đã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luôn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tận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tâm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chỉ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bảo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định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hướng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đưa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ra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những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góp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ý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xác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đáng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và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hỗ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trợ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em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khắc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phục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những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khó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khăn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trong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quá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trình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nghiên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cứu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và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phát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triển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Website.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Sự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kiên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nhẫn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tận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tình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và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trách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nhiệm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của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Thầy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chính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là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động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lực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to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lớn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giúp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em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kiên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trì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hoàn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thành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đồ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án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.</a:t>
            </a:r>
          </a:p>
          <a:p>
            <a:pPr marL="0" indent="3289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Bên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cạnh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đó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em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cũng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xin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cảm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ơn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các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Thầy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/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Cô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trong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Hội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đồng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phản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biện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đã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dành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thời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gian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đọc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đánh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giá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và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đưa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ra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những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nhận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xét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quý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báu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để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em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có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cơ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hội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nhìn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nhận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lại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công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việc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của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mình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đồng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thời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rút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ra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nhiều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bài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học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kinh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nghiệm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cho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con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đường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nghề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nghiệp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sau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này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.</a:t>
            </a:r>
          </a:p>
          <a:p>
            <a:pPr marL="0" indent="3289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Em </a:t>
            </a:r>
            <a:r>
              <a:rPr dirty="0" err="1">
                <a:effectLst/>
                <a:latin typeface="Times New Roman" panose="02020603050405020304"/>
                <a:ea typeface="Times New Roman" panose="02020603050405020304"/>
                <a:sym typeface="+mn-ea"/>
              </a:rPr>
              <a:t>xin</a:t>
            </a:r>
            <a:r>
              <a:rPr dirty="0">
                <a:effectLst/>
                <a:latin typeface="Times New Roman" panose="02020603050405020304"/>
                <a:ea typeface="Times New Roman" panose="02020603050405020304"/>
                <a:sym typeface="+mn-ea"/>
              </a:rPr>
              <a:t> </a:t>
            </a:r>
            <a:r>
              <a:rPr dirty="0" err="1">
                <a:effectLst/>
                <a:latin typeface="Times New Roman" panose="02020603050405020304"/>
                <a:ea typeface="Times New Roman" panose="02020603050405020304"/>
                <a:sym typeface="+mn-ea"/>
              </a:rPr>
              <a:t>cảm</a:t>
            </a:r>
            <a:r>
              <a:rPr dirty="0">
                <a:effectLst/>
                <a:latin typeface="Times New Roman" panose="02020603050405020304"/>
                <a:ea typeface="Times New Roman" panose="02020603050405020304"/>
                <a:sym typeface="+mn-ea"/>
              </a:rPr>
              <a:t> </a:t>
            </a:r>
            <a:r>
              <a:rPr dirty="0" err="1">
                <a:effectLst/>
                <a:latin typeface="Times New Roman" panose="02020603050405020304"/>
                <a:ea typeface="Times New Roman" panose="02020603050405020304"/>
                <a:sym typeface="+mn-ea"/>
              </a:rPr>
              <a:t>ơn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gia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đình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bạn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bè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đồng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nghiệp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đã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luôn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đồng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hành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chia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sẻ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đóng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góp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ý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kiến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và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giúp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đỡ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em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trong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quá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trình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tìm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kiếm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tài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liệu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,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thử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nghiệm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và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hoàn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thiện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sản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</a:t>
            </a:r>
            <a:r>
              <a:rPr dirty="0" err="1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phẩm</a:t>
            </a:r>
            <a:r>
              <a:rPr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.</a:t>
            </a:r>
          </a:p>
          <a:p>
            <a:pPr marL="0" indent="3289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o kiến thức và kinh nghiệm thực tiễn c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ò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 hạn chế, 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ồ 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 chắc chắn không tr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 khỏi những thiếu s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ó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t. Em k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í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nh mong nhận 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đư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ợc sự thông cảm và những g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ó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p 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ý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ch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â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 thành từ qu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ý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Thầy/Cô 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ể c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ó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 thể hoàn thiện h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ơ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 trong t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ươ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ng lai.</a:t>
            </a:r>
          </a:p>
          <a:p>
            <a:pPr marL="0" indent="3289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Xin tr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â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 trọng cảm 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ơ</a:t>
            </a:r>
            <a:r>
              <a:rPr lang="en-US" altLang="en-GB" dirty="0">
                <a:solidFill>
                  <a:schemeClr val="tx1"/>
                </a:solidFill>
                <a:effectLst/>
                <a:latin typeface="Times New Roman" panose="02020603050405020304"/>
                <a:ea typeface="Times New Roman" panose="02020603050405020304"/>
              </a:rPr>
              <a:t>n!</a:t>
            </a:r>
          </a:p>
          <a:p>
            <a:pPr marL="0" indent="3289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dirty="0">
              <a:solidFill>
                <a:schemeClr val="tx1"/>
              </a:solidFill>
              <a:effectLst/>
              <a:latin typeface="Times New Roman" panose="02020603050405020304"/>
              <a:ea typeface="Times New Roman" panose="02020603050405020304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6FA07C4-2E51-8D22-3DAD-4A8CB7EB5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p:transition spd="slow" advTm="7528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" y="-9526"/>
            <a:ext cx="12192000" cy="6858000"/>
          </a:xfrm>
          <a:prstGeom prst="rect">
            <a:avLst/>
          </a:prstGeom>
        </p:spPr>
      </p:pic>
      <p:pic>
        <p:nvPicPr>
          <p:cNvPr id="26" name="Graphic 2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H="1" flipV="1">
            <a:off x="8607154" y="3568433"/>
            <a:ext cx="4614862" cy="3251572"/>
          </a:xfrm>
          <a:prstGeom prst="rect">
            <a:avLst/>
          </a:prstGeom>
        </p:spPr>
      </p:pic>
      <p:pic>
        <p:nvPicPr>
          <p:cNvPr id="27" name="Graphic 2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H="1" flipV="1">
            <a:off x="-1007110" y="37465"/>
            <a:ext cx="4614862" cy="3251572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8612" y="0"/>
            <a:ext cx="4513388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5989" y="1478283"/>
            <a:ext cx="65" cy="74167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endParaRPr lang="en-US" sz="4400" b="1" dirty="0">
              <a:solidFill>
                <a:srgbClr val="014EC4"/>
              </a:solidFill>
              <a:latin typeface="Times New Roman" panose="02020603050405020304"/>
              <a:cs typeface="Times New Roman" panose="02020603050405020304" charset="0"/>
            </a:endParaRPr>
          </a:p>
        </p:txBody>
      </p:sp>
      <p:sp>
        <p:nvSpPr>
          <p:cNvPr id="19" name="Content Placeholder 1"/>
          <p:cNvSpPr>
            <a:spLocks noGrp="1"/>
          </p:cNvSpPr>
          <p:nvPr/>
        </p:nvSpPr>
        <p:spPr>
          <a:xfrm>
            <a:off x="0" y="38100"/>
            <a:ext cx="12192000" cy="1120775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800" b="1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en-US" sz="4800" b="1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Ó</a:t>
            </a:r>
            <a:r>
              <a:rPr lang="en-US" altLang="en-GB" sz="4800" b="1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 TẮT </a:t>
            </a:r>
            <a:r>
              <a:rPr lang="en-US" altLang="en-US" sz="4800" b="1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 sz="4800" b="1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Ồ </a:t>
            </a:r>
            <a:r>
              <a:rPr lang="en-US" altLang="en-US" sz="4800" b="1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 sz="4800" b="1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</a:t>
            </a:r>
          </a:p>
        </p:txBody>
      </p:sp>
      <p:pic>
        <p:nvPicPr>
          <p:cNvPr id="2" name="Graphic 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192" y="5874385"/>
            <a:ext cx="4513388" cy="914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0" y="914400"/>
            <a:ext cx="12192000" cy="549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89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ề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tài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b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“</a:t>
            </a:r>
            <a:r>
              <a:rPr lang="en-US" altLang="en-GB" b="1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en-US" b="1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â</a:t>
            </a:r>
            <a:r>
              <a:rPr lang="en-US" altLang="en-GB" b="1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en-GB" b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b="1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dựng</a:t>
            </a:r>
            <a:r>
              <a:rPr lang="en-US" altLang="en-GB" b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Website </a:t>
            </a:r>
            <a:r>
              <a:rPr lang="en-US" altLang="en-GB" b="1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</a:t>
            </a:r>
            <a:r>
              <a:rPr lang="en-US" altLang="en-US" b="1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b="1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b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b="1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giày</a:t>
            </a:r>
            <a:r>
              <a:rPr lang="en-US" altLang="en-GB" b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”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bằng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ASP.NET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đư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ợc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thực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hiện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với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mục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ti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ê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triển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một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hệ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thống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ươ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mại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iện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tử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hỗ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trợ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hoạt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ộng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mua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giày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trực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tuyến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vừa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ứng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nhu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cầu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thực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tiễn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vừa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gi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ú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sinh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vi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ê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vận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dụng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kiến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thức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đã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học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vào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thực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hành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. Trong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qu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ì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nghi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ê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cứu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đã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tiến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hành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â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í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ê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cầu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hệ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thống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và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ịnh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chức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ă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cốt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õ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ư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quản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ý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sản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phẩm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giỏ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hàng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ặt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hàng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quản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ý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hàng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và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quản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trị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hệ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thống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. ASP.NET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đư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ợc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lựa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chọn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làm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nền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tảng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triển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nhờ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khả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ă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í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hợp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tốt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với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SQL Server,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í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bảo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mật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cao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và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hỗ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trợ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ầy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ủ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cho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â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dựng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ứng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dụng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web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hiện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ại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.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Hệ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thống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đư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ợc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triển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khai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theo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mô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ì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ba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lớp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nhằm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ảm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bảo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khả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ă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mở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rộng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và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dễ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dàng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bảo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ì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ồng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thời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ơ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sở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dữ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liệu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đư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ợc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thiết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kế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với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ràng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buộc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hợp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ý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ể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duy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ì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í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toàn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vẹn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dữ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liệu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.</a:t>
            </a:r>
          </a:p>
          <a:p>
            <a:pPr marL="0" indent="3289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Kết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quả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của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ồ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là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một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website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hoàn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chỉnh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cho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é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ư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ời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ù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đă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ý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đă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nhập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ì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kiếm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sản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phẩm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ê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vào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giỏ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hàng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ặt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hàng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và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theo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õ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ì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trạng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hàng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trong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khi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quản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trị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vi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ê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ó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thể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quản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ý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danh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mục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sản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phẩm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hàng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và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hàng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. Giao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diện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đư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ợc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â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dựng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trực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quan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â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thiện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với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ư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ời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ù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và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hỗ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trợ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í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ă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ì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kiếm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â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lọc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sản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phẩm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đ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ể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â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cao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trải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nghiệm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. Thông qua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qu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ì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thực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hiện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không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chỉ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củng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cố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kiến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thức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về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ASP.NET, SQL,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mô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ì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triển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ứng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dụng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web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mà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ò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è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luyện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kỹ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ă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â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í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thiết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kế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hệ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thống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ũ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nh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ư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tổ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chức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và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quản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ý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một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dự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á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phần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mềm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thực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US" altLang="en-GB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tế</a:t>
            </a:r>
            <a:r>
              <a:rPr lang="en-US" altLang="en-GB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.</a:t>
            </a:r>
          </a:p>
          <a:p>
            <a:pPr marL="0" indent="3289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GB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BD31BC6-5A92-D702-A4AF-E473DDF0E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p:transition spd="slow" advTm="7438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69215" y="98425"/>
            <a:ext cx="1724025" cy="667004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Đ</a:t>
            </a:r>
            <a:r>
              <a:rPr lang="en-US" altLang="en-GB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Ồ </a:t>
            </a:r>
            <a:r>
              <a:rPr lang="en-US" alt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Á</a:t>
            </a:r>
            <a:r>
              <a:rPr lang="en-US" altLang="en-GB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N</a:t>
            </a:r>
          </a:p>
          <a:p>
            <a:pPr algn="ctr"/>
            <a:r>
              <a:rPr lang="en-US" altLang="en-GB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XÂY DỰNG WEBSITE</a:t>
            </a:r>
          </a:p>
          <a:p>
            <a:pPr algn="ctr"/>
            <a:r>
              <a:rPr lang="en-US" altLang="en-GB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B</a:t>
            </a:r>
            <a:r>
              <a:rPr lang="en-US" alt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Á</a:t>
            </a:r>
            <a:r>
              <a:rPr lang="en-US" altLang="en-GB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N GI</a:t>
            </a:r>
            <a:r>
              <a:rPr lang="en-US" altLang="en-US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À</a:t>
            </a:r>
            <a:r>
              <a:rPr lang="en-US" altLang="en-GB" sz="2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</a:rPr>
              <a:t>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93240" y="410210"/>
            <a:ext cx="10332085" cy="881380"/>
            <a:chOff x="2824" y="155"/>
            <a:chExt cx="16271" cy="1388"/>
          </a:xfrm>
        </p:grpSpPr>
        <p:sp>
          <p:nvSpPr>
            <p:cNvPr id="14" name="Right Arrow 13"/>
            <p:cNvSpPr/>
            <p:nvPr/>
          </p:nvSpPr>
          <p:spPr>
            <a:xfrm>
              <a:off x="2824" y="828"/>
              <a:ext cx="1026" cy="158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altLang="en-US" b="1">
                <a:solidFill>
                  <a:srgbClr val="7030A0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865" y="155"/>
              <a:ext cx="15230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l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CH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ƯƠ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NG 1: TỔNG QUAN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02765" y="1711325"/>
            <a:ext cx="10332085" cy="881380"/>
            <a:chOff x="2824" y="155"/>
            <a:chExt cx="16271" cy="1388"/>
          </a:xfrm>
        </p:grpSpPr>
        <p:sp>
          <p:nvSpPr>
            <p:cNvPr id="6" name="Right Arrow 5"/>
            <p:cNvSpPr/>
            <p:nvPr/>
          </p:nvSpPr>
          <p:spPr>
            <a:xfrm>
              <a:off x="2824" y="828"/>
              <a:ext cx="1026" cy="158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GB" altLang="en-US" b="1">
                <a:solidFill>
                  <a:srgbClr val="7030A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5" y="155"/>
              <a:ext cx="15230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l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CH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ƯƠ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NG 2: NGHI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Ê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N CỨU L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Ý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 THUYẾT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02765" y="3012440"/>
            <a:ext cx="10332085" cy="881380"/>
            <a:chOff x="2824" y="155"/>
            <a:chExt cx="16271" cy="1388"/>
          </a:xfrm>
        </p:grpSpPr>
        <p:sp>
          <p:nvSpPr>
            <p:cNvPr id="12" name="Right Arrow 11"/>
            <p:cNvSpPr/>
            <p:nvPr/>
          </p:nvSpPr>
          <p:spPr>
            <a:xfrm>
              <a:off x="2824" y="828"/>
              <a:ext cx="1026" cy="158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GB" altLang="en-US" b="1">
                <a:solidFill>
                  <a:srgbClr val="7030A0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865" y="155"/>
              <a:ext cx="15230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l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CH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ƯƠ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NG 3: HIỆN THỰC H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Ó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A NGHI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Ê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N CỨU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2765" y="4313555"/>
            <a:ext cx="10332085" cy="881380"/>
            <a:chOff x="2824" y="155"/>
            <a:chExt cx="16271" cy="1388"/>
          </a:xfrm>
        </p:grpSpPr>
        <p:sp>
          <p:nvSpPr>
            <p:cNvPr id="22" name="Right Arrow 21"/>
            <p:cNvSpPr/>
            <p:nvPr/>
          </p:nvSpPr>
          <p:spPr>
            <a:xfrm>
              <a:off x="2824" y="828"/>
              <a:ext cx="1026" cy="158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GB" altLang="en-US" b="1">
                <a:solidFill>
                  <a:srgbClr val="7030A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865" y="155"/>
              <a:ext cx="15230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l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CH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ƯƠ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NG 4: KẾT QUẢ NGHI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Ê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N CỨU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02765" y="5614670"/>
            <a:ext cx="10332085" cy="881380"/>
            <a:chOff x="2824" y="155"/>
            <a:chExt cx="16271" cy="1388"/>
          </a:xfrm>
        </p:grpSpPr>
        <p:sp>
          <p:nvSpPr>
            <p:cNvPr id="25" name="Right Arrow 24"/>
            <p:cNvSpPr/>
            <p:nvPr/>
          </p:nvSpPr>
          <p:spPr>
            <a:xfrm>
              <a:off x="2824" y="828"/>
              <a:ext cx="1026" cy="158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GB" altLang="en-US" b="1">
                <a:solidFill>
                  <a:srgbClr val="7030A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865" y="155"/>
              <a:ext cx="15230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l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CH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ƯƠ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NG 5: KẾT LUẬN V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À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 H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Ư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ỚNG PH</a:t>
              </a:r>
              <a:r>
                <a:rPr lang="en-US" altLang="en-US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Á</a:t>
              </a:r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T TRIỂN</a:t>
              </a:r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B3D61E0-102C-0ABC-5C46-6177C88B54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p:transition spd="slow" advTm="14045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>
            <p:custDataLst>
              <p:tags r:id="rId2"/>
            </p:custDataLst>
          </p:nvPr>
        </p:nvGrpSpPr>
        <p:grpSpPr>
          <a:xfrm>
            <a:off x="61595" y="1397635"/>
            <a:ext cx="12049125" cy="1155065"/>
            <a:chOff x="101" y="138"/>
            <a:chExt cx="19099" cy="2054"/>
          </a:xfrm>
        </p:grpSpPr>
        <p:sp>
          <p:nvSpPr>
            <p:cNvPr id="22" name="Rounded Rectangle 21"/>
            <p:cNvSpPr/>
            <p:nvPr>
              <p:custDataLst>
                <p:tags r:id="rId17"/>
              </p:custDataLst>
            </p:nvPr>
          </p:nvSpPr>
          <p:spPr>
            <a:xfrm>
              <a:off x="101" y="138"/>
              <a:ext cx="2958" cy="2055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L</a:t>
              </a:r>
              <a:r>
                <a:rPr lang="en-US" altLang="en-US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ý</a:t>
              </a:r>
              <a:r>
                <a:rPr lang="en-US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 do </a:t>
              </a:r>
            </a:p>
            <a:p>
              <a:pPr algn="ctr"/>
              <a:r>
                <a:rPr lang="en-US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ch</a:t>
              </a:r>
              <a:r>
                <a:rPr lang="en-US" altLang="en-GB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ọn </a:t>
              </a:r>
              <a:r>
                <a:rPr lang="en-US" altLang="en-US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đ</a:t>
              </a:r>
              <a:r>
                <a:rPr lang="en-US" altLang="en-GB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ề tài</a:t>
              </a:r>
            </a:p>
          </p:txBody>
        </p:sp>
        <p:sp>
          <p:nvSpPr>
            <p:cNvPr id="25" name="Rounded Rectangle 24"/>
            <p:cNvSpPr/>
            <p:nvPr>
              <p:custDataLst>
                <p:tags r:id="rId18"/>
              </p:custDataLst>
            </p:nvPr>
          </p:nvSpPr>
          <p:spPr>
            <a:xfrm>
              <a:off x="4380" y="138"/>
              <a:ext cx="14820" cy="2055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just">
                <a:lnSpc>
                  <a:spcPct val="100000"/>
                </a:lnSpc>
              </a:pP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- Th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ươ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ng mại 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đ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iện tử ph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t triển mạnh mẽ, mua sắm trực tuyến tiện lợi, nhanh ch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ó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ng và 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đ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a dạng sản phẩm (quần 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o,  giày d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é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p...).</a:t>
              </a:r>
            </a:p>
            <a:p>
              <a:pPr algn="just">
                <a:lnSpc>
                  <a:spcPct val="110000"/>
                </a:lnSpc>
              </a:pP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- Nhiều cửa hàng nhỏ và vừa ch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ư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a c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ó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 hệ thống b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 hàng trực tuyến chuy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ê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 nghiệp, g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â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y hạn chế trong việc tiếp cận kh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ch hàng. </a:t>
              </a:r>
            </a:p>
            <a:p>
              <a:pPr algn="just">
                <a:lnSpc>
                  <a:spcPct val="120000"/>
                </a:lnSpc>
              </a:pPr>
              <a:endParaRPr lang="en-US" altLang="en-GB" sz="1600">
                <a:solidFill>
                  <a:srgbClr val="FF0000"/>
                </a:solidFill>
                <a:effectLst/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7" name="Right Arrow 26"/>
            <p:cNvSpPr/>
            <p:nvPr>
              <p:custDataLst>
                <p:tags r:id="rId19"/>
              </p:custDataLst>
            </p:nvPr>
          </p:nvSpPr>
          <p:spPr>
            <a:xfrm>
              <a:off x="3062" y="853"/>
              <a:ext cx="1311" cy="41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altLang="en-US" sz="1400">
                <a:solidFill>
                  <a:srgbClr val="FF0000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9" name="Group 28"/>
          <p:cNvGrpSpPr/>
          <p:nvPr>
            <p:custDataLst>
              <p:tags r:id="rId3"/>
            </p:custDataLst>
          </p:nvPr>
        </p:nvGrpSpPr>
        <p:grpSpPr>
          <a:xfrm>
            <a:off x="61595" y="2755265"/>
            <a:ext cx="12049125" cy="1118870"/>
            <a:chOff x="101" y="138"/>
            <a:chExt cx="19099" cy="2054"/>
          </a:xfrm>
        </p:grpSpPr>
        <p:sp>
          <p:nvSpPr>
            <p:cNvPr id="30" name="Rounded Rectangle 29"/>
            <p:cNvSpPr/>
            <p:nvPr>
              <p:custDataLst>
                <p:tags r:id="rId14"/>
              </p:custDataLst>
            </p:nvPr>
          </p:nvSpPr>
          <p:spPr>
            <a:xfrm>
              <a:off x="101" y="138"/>
              <a:ext cx="2958" cy="2055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Mục ti</a:t>
              </a:r>
              <a:r>
                <a:rPr lang="en-US" altLang="en-US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êu nghiên c</a:t>
              </a:r>
              <a:r>
                <a:rPr lang="en-US" altLang="en-GB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ứu</a:t>
              </a:r>
            </a:p>
          </p:txBody>
        </p:sp>
        <p:sp>
          <p:nvSpPr>
            <p:cNvPr id="31" name="Rounded Rectangle 30"/>
            <p:cNvSpPr/>
            <p:nvPr>
              <p:custDataLst>
                <p:tags r:id="rId15"/>
              </p:custDataLst>
            </p:nvPr>
          </p:nvSpPr>
          <p:spPr>
            <a:xfrm>
              <a:off x="4380" y="138"/>
              <a:ext cx="14820" cy="2055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just">
                <a:lnSpc>
                  <a:spcPct val="100000"/>
                </a:lnSpc>
              </a:pPr>
              <a:r>
                <a:rPr 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- 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X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â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y dựng một website th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ươ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ng mại 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đ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iện tử c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 bản phục vụ việc mua b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 giày trực tuyến.</a:t>
              </a:r>
            </a:p>
            <a:p>
              <a:pPr algn="just">
                <a:lnSpc>
                  <a:spcPct val="100000"/>
                </a:lnSpc>
              </a:pP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- 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Đá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p ứng 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đư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ợc c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c chức n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ă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ng ch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í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nh nh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ư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 hiển thị và quản l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ý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 sản phẩm, hỗ trợ t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ì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m kiếm và 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đ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ặt hàng, cung cấp giỏ hàng cho ng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ư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ời d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ù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ng</a:t>
              </a:r>
              <a:r>
                <a:rPr 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...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 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ư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ớng tới giao diện th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â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 thiện, dễ sử dụng, 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đ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ảm bảo mang t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í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nh toàn vẹn và bảo mật dữ liệu.</a:t>
              </a:r>
            </a:p>
          </p:txBody>
        </p:sp>
        <p:sp>
          <p:nvSpPr>
            <p:cNvPr id="32" name="Right Arrow 31"/>
            <p:cNvSpPr/>
            <p:nvPr>
              <p:custDataLst>
                <p:tags r:id="rId16"/>
              </p:custDataLst>
            </p:nvPr>
          </p:nvSpPr>
          <p:spPr>
            <a:xfrm>
              <a:off x="3062" y="853"/>
              <a:ext cx="1311" cy="41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altLang="en-US" sz="1400">
                <a:solidFill>
                  <a:srgbClr val="FF0000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33" name="Group 32"/>
          <p:cNvGrpSpPr/>
          <p:nvPr>
            <p:custDataLst>
              <p:tags r:id="rId4"/>
            </p:custDataLst>
          </p:nvPr>
        </p:nvGrpSpPr>
        <p:grpSpPr>
          <a:xfrm>
            <a:off x="58420" y="4077335"/>
            <a:ext cx="12049125" cy="1148080"/>
            <a:chOff x="101" y="138"/>
            <a:chExt cx="19099" cy="2054"/>
          </a:xfrm>
        </p:grpSpPr>
        <p:sp>
          <p:nvSpPr>
            <p:cNvPr id="34" name="Rounded Rectangle 33"/>
            <p:cNvSpPr/>
            <p:nvPr>
              <p:custDataLst>
                <p:tags r:id="rId11"/>
              </p:custDataLst>
            </p:nvPr>
          </p:nvSpPr>
          <p:spPr>
            <a:xfrm>
              <a:off x="101" y="138"/>
              <a:ext cx="2958" cy="2055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Phạm vi nghi</a:t>
              </a:r>
              <a:r>
                <a:rPr lang="en-US" altLang="en-US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ên c</a:t>
              </a:r>
              <a:r>
                <a:rPr lang="en-US" altLang="en-GB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ứu, triển khai</a:t>
              </a:r>
            </a:p>
          </p:txBody>
        </p:sp>
        <p:sp>
          <p:nvSpPr>
            <p:cNvPr id="35" name="Rounded Rectangle 34"/>
            <p:cNvSpPr/>
            <p:nvPr>
              <p:custDataLst>
                <p:tags r:id="rId12"/>
              </p:custDataLst>
            </p:nvPr>
          </p:nvSpPr>
          <p:spPr>
            <a:xfrm>
              <a:off x="4380" y="138"/>
              <a:ext cx="14820" cy="2055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just">
                <a:lnSpc>
                  <a:spcPct val="100000"/>
                </a:lnSpc>
              </a:pPr>
              <a:r>
                <a:rPr 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- Q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uy tr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ì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nh thiết kế và x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â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y dựng một hệ thống website b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 hàng trực tuyến. </a:t>
              </a:r>
            </a:p>
            <a:p>
              <a:pPr algn="just">
                <a:lnSpc>
                  <a:spcPct val="100000"/>
                </a:lnSpc>
              </a:pP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- Về phạm vi ng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ư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ời d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ù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ng (kh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ch hàng và admin), phạm vi chức n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ă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ng (Quản l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ý</a:t>
              </a:r>
              <a:r>
                <a:rPr 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, 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t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ì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m kiếm và lọc sản phẩm, chức n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ă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ng giỏ hàng và 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đ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ặt hàng trực tuyến...), phạm vi kỹ thuật 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đ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ảm bảo t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í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nh t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ươ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ng th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í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ch và trải nghiệm tốt tr</a:t>
              </a:r>
              <a:r>
                <a:rPr lang="en-US" altLang="en-US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ê</a:t>
              </a: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n nhiều thiết bị.</a:t>
              </a:r>
            </a:p>
          </p:txBody>
        </p:sp>
        <p:sp>
          <p:nvSpPr>
            <p:cNvPr id="36" name="Right Arrow 35"/>
            <p:cNvSpPr/>
            <p:nvPr>
              <p:custDataLst>
                <p:tags r:id="rId13"/>
              </p:custDataLst>
            </p:nvPr>
          </p:nvSpPr>
          <p:spPr>
            <a:xfrm>
              <a:off x="3062" y="853"/>
              <a:ext cx="1311" cy="41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altLang="en-US" sz="1400">
                <a:solidFill>
                  <a:srgbClr val="FF0000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4" name="Group 43"/>
          <p:cNvGrpSpPr/>
          <p:nvPr>
            <p:custDataLst>
              <p:tags r:id="rId5"/>
            </p:custDataLst>
          </p:nvPr>
        </p:nvGrpSpPr>
        <p:grpSpPr>
          <a:xfrm>
            <a:off x="61595" y="5429250"/>
            <a:ext cx="12049125" cy="1114425"/>
            <a:chOff x="101" y="138"/>
            <a:chExt cx="19099" cy="2054"/>
          </a:xfrm>
        </p:grpSpPr>
        <p:sp>
          <p:nvSpPr>
            <p:cNvPr id="45" name="Rounded Rectangle 44"/>
            <p:cNvSpPr/>
            <p:nvPr>
              <p:custDataLst>
                <p:tags r:id="rId8"/>
              </p:custDataLst>
            </p:nvPr>
          </p:nvSpPr>
          <p:spPr>
            <a:xfrm>
              <a:off x="101" y="138"/>
              <a:ext cx="2958" cy="2055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Công nghệ </a:t>
              </a:r>
            </a:p>
            <a:p>
              <a:pPr algn="ctr"/>
              <a:r>
                <a:rPr lang="en-US" altLang="en-GB" sz="20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cs typeface="Times New Roman" panose="02020603050405020304" charset="0"/>
                  <a:sym typeface="+mn-ea"/>
                </a:rPr>
                <a:t>sử dụng</a:t>
              </a:r>
            </a:p>
          </p:txBody>
        </p:sp>
        <p:sp>
          <p:nvSpPr>
            <p:cNvPr id="46" name="Rounded Rectangle 45"/>
            <p:cNvSpPr/>
            <p:nvPr>
              <p:custDataLst>
                <p:tags r:id="rId9"/>
              </p:custDataLst>
            </p:nvPr>
          </p:nvSpPr>
          <p:spPr>
            <a:xfrm>
              <a:off x="4380" y="138"/>
              <a:ext cx="14820" cy="2055"/>
            </a:xfrm>
            <a:prstGeom prst="round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just">
                <a:lnSpc>
                  <a:spcPct val="100000"/>
                </a:lnSpc>
              </a:pP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- ASP.NET Framework.</a:t>
              </a:r>
            </a:p>
            <a:p>
              <a:pPr algn="just">
                <a:lnSpc>
                  <a:spcPct val="100000"/>
                </a:lnSpc>
              </a:pP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- Microsoft SQL Server.</a:t>
              </a:r>
            </a:p>
            <a:p>
              <a:pPr algn="just">
                <a:lnSpc>
                  <a:spcPct val="100000"/>
                </a:lnSpc>
              </a:pP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- Visual Studio.</a:t>
              </a:r>
            </a:p>
            <a:p>
              <a:pPr algn="just">
                <a:lnSpc>
                  <a:spcPct val="100000"/>
                </a:lnSpc>
              </a:pPr>
              <a:r>
                <a:rPr lang="en-US" altLang="en-GB" sz="160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Times New Roman" panose="02020603050405020304"/>
                  <a:cs typeface="Times New Roman" panose="02020603050405020304" charset="0"/>
                  <a:sym typeface="+mn-ea"/>
                </a:rPr>
                <a:t>- HTML và CSS.</a:t>
              </a:r>
            </a:p>
          </p:txBody>
        </p:sp>
        <p:sp>
          <p:nvSpPr>
            <p:cNvPr id="47" name="Right Arrow 46"/>
            <p:cNvSpPr/>
            <p:nvPr>
              <p:custDataLst>
                <p:tags r:id="rId10"/>
              </p:custDataLst>
            </p:nvPr>
          </p:nvSpPr>
          <p:spPr>
            <a:xfrm>
              <a:off x="3062" y="853"/>
              <a:ext cx="1311" cy="41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altLang="en-US" sz="1400">
                <a:solidFill>
                  <a:srgbClr val="FF0000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1: TỔNG QUAN</a:t>
            </a:r>
            <a:r>
              <a:rPr lang="en-US" altLang="en-GB" sz="2800" b="1">
                <a:solidFill>
                  <a:srgbClr val="7030A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C56DD13-E9A1-E2A3-DB71-5066DEDF985A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1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65484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2: NGHI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Ê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 CỨU L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Ý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 THUYẾT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595" y="1130300"/>
            <a:ext cx="5139690" cy="5586095"/>
            <a:chOff x="97" y="1780"/>
            <a:chExt cx="8094" cy="8797"/>
          </a:xfrm>
        </p:grpSpPr>
        <p:pic>
          <p:nvPicPr>
            <p:cNvPr id="17" name="Picture 16"/>
            <p:cNvPicPr/>
            <p:nvPr/>
          </p:nvPicPr>
          <p:blipFill>
            <a:blip r:embed="rId9"/>
            <a:srcRect l="2881" t="15056" r="3535" b="1833"/>
            <a:stretch>
              <a:fillRect/>
            </a:stretch>
          </p:blipFill>
          <p:spPr>
            <a:xfrm>
              <a:off x="97" y="1780"/>
              <a:ext cx="8094" cy="7932"/>
            </a:xfrm>
            <a:prstGeom prst="rect">
              <a:avLst/>
            </a:prstGeom>
          </p:spPr>
        </p:pic>
        <p:sp>
          <p:nvSpPr>
            <p:cNvPr id="22" name="Text Box 21"/>
            <p:cNvSpPr txBox="1"/>
            <p:nvPr/>
          </p:nvSpPr>
          <p:spPr>
            <a:xfrm>
              <a:off x="97" y="9949"/>
              <a:ext cx="8095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en-US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Ư</a:t>
              </a:r>
              <a:r>
                <a:rPr lang="en-US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u </a:t>
              </a:r>
              <a:r>
                <a:rPr lang="en-US" altLang="en-US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đ</a:t>
              </a:r>
              <a:r>
                <a:rPr lang="en-US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i</a:t>
              </a:r>
              <a:r>
                <a:rPr lang="en-US" altLang="en-GB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ểm của ASP.NET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63210" y="1130300"/>
            <a:ext cx="6727190" cy="5586095"/>
            <a:chOff x="8446" y="1780"/>
            <a:chExt cx="10594" cy="8797"/>
          </a:xfrm>
        </p:grpSpPr>
        <p:grpSp>
          <p:nvGrpSpPr>
            <p:cNvPr id="15" name="Group 14"/>
            <p:cNvGrpSpPr/>
            <p:nvPr/>
          </p:nvGrpSpPr>
          <p:grpSpPr>
            <a:xfrm>
              <a:off x="8446" y="1780"/>
              <a:ext cx="10594" cy="7932"/>
              <a:chOff x="5792" y="1671"/>
              <a:chExt cx="13248" cy="972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792" y="1671"/>
                <a:ext cx="6300" cy="4499"/>
                <a:chOff x="5792" y="1671"/>
                <a:chExt cx="6300" cy="4499"/>
              </a:xfrm>
            </p:grpSpPr>
            <p:pic>
              <p:nvPicPr>
                <p:cNvPr id="9" name="Picture 8" descr="Chi phí cao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0"/>
                <a:srcRect l="7776" t="8322" r="10299" b="5479"/>
                <a:stretch>
                  <a:fillRect/>
                </a:stretch>
              </p:blipFill>
              <p:spPr>
                <a:xfrm>
                  <a:off x="5792" y="1671"/>
                  <a:ext cx="6300" cy="3729"/>
                </a:xfrm>
                <a:prstGeom prst="roundRect">
                  <a:avLst/>
                </a:prstGeom>
              </p:spPr>
            </p:pic>
            <p:sp>
              <p:nvSpPr>
                <p:cNvPr id="10" name="Text Box 9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5792" y="5400"/>
                  <a:ext cx="6300" cy="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en-GB" sz="2000">
                      <a:latin typeface="Times New Roman" panose="02020603050405020304" charset="0"/>
                      <a:cs typeface="Times New Roman" panose="02020603050405020304" charset="0"/>
                    </a:rPr>
                    <a:t>Chi ph</a:t>
                  </a:r>
                  <a:r>
                    <a:rPr lang="en-US" altLang="en-US" sz="2000">
                      <a:latin typeface="Times New Roman" panose="02020603050405020304" charset="0"/>
                      <a:cs typeface="Times New Roman" panose="02020603050405020304" charset="0"/>
                    </a:rPr>
                    <a:t>í cao</a:t>
                  </a: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5792" y="6301"/>
                <a:ext cx="6301" cy="5095"/>
                <a:chOff x="5792" y="6301"/>
                <a:chExt cx="6301" cy="5095"/>
              </a:xfrm>
            </p:grpSpPr>
            <p:pic>
              <p:nvPicPr>
                <p:cNvPr id="13" name="Picture 12" descr="phụ thuộc vào hệ sinh thái Microsoft"/>
                <p:cNvPicPr>
                  <a:picLocks noChangeAspect="1"/>
                </p:cNvPicPr>
                <p:nvPr/>
              </p:nvPicPr>
              <p:blipFill>
                <a:blip r:embed="rId11"/>
                <a:srcRect b="6097"/>
                <a:stretch>
                  <a:fillRect/>
                </a:stretch>
              </p:blipFill>
              <p:spPr>
                <a:xfrm>
                  <a:off x="5792" y="6301"/>
                  <a:ext cx="6301" cy="3730"/>
                </a:xfrm>
                <a:prstGeom prst="roundRect">
                  <a:avLst/>
                </a:prstGeom>
              </p:spPr>
            </p:pic>
            <p:sp>
              <p:nvSpPr>
                <p:cNvPr id="16" name="Text Box 15"/>
                <p:cNvSpPr txBox="1"/>
                <p:nvPr/>
              </p:nvSpPr>
              <p:spPr>
                <a:xfrm>
                  <a:off x="5793" y="10031"/>
                  <a:ext cx="6300" cy="1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en-GB" sz="2000">
                      <a:latin typeface="Times New Roman" panose="02020603050405020304" charset="0"/>
                      <a:cs typeface="Times New Roman" panose="02020603050405020304" charset="0"/>
                    </a:rPr>
                    <a:t>Phụ thuộc hệ sinh th</a:t>
                  </a:r>
                  <a:r>
                    <a:rPr lang="en-US" altLang="en-US" sz="2000">
                      <a:latin typeface="Times New Roman" panose="02020603050405020304" charset="0"/>
                      <a:cs typeface="Times New Roman" panose="02020603050405020304" charset="0"/>
                    </a:rPr>
                    <a:t>á</a:t>
                  </a:r>
                  <a:r>
                    <a:rPr lang="en-US" altLang="en-GB" sz="2000">
                      <a:latin typeface="Times New Roman" panose="02020603050405020304" charset="0"/>
                      <a:cs typeface="Times New Roman" panose="02020603050405020304" charset="0"/>
                    </a:rPr>
                    <a:t>i Microsoft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12643" y="3241"/>
                <a:ext cx="6397" cy="5813"/>
                <a:chOff x="12643" y="3241"/>
                <a:chExt cx="6397" cy="5813"/>
              </a:xfrm>
            </p:grpSpPr>
            <p:pic>
              <p:nvPicPr>
                <p:cNvPr id="20" name="Picture 19" descr="Độ phức tạp cao của C#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740" y="3241"/>
                  <a:ext cx="6300" cy="4319"/>
                </a:xfrm>
                <a:prstGeom prst="roundRect">
                  <a:avLst/>
                </a:prstGeom>
              </p:spPr>
            </p:pic>
            <p:sp>
              <p:nvSpPr>
                <p:cNvPr id="21" name="Text Box 20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12643" y="7749"/>
                  <a:ext cx="6300" cy="1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en-US" sz="1900">
                      <a:latin typeface="Times New Roman" panose="02020603050405020304" charset="0"/>
                      <a:cs typeface="Times New Roman" panose="02020603050405020304" charset="0"/>
                    </a:rPr>
                    <a:t>Đ</a:t>
                  </a:r>
                  <a:r>
                    <a:rPr lang="en-US" altLang="en-GB" sz="1900">
                      <a:latin typeface="Times New Roman" panose="02020603050405020304" charset="0"/>
                      <a:cs typeface="Times New Roman" panose="02020603050405020304" charset="0"/>
                    </a:rPr>
                    <a:t>ộ phức tạp cao, </a:t>
                  </a:r>
                  <a:r>
                    <a:rPr lang="en-US" altLang="en-US" sz="1900">
                      <a:latin typeface="Times New Roman" panose="02020603050405020304" charset="0"/>
                      <a:cs typeface="Times New Roman" panose="02020603050405020304" charset="0"/>
                    </a:rPr>
                    <a:t>đò</a:t>
                  </a:r>
                  <a:r>
                    <a:rPr lang="en-US" altLang="en-GB" sz="1900">
                      <a:latin typeface="Times New Roman" panose="02020603050405020304" charset="0"/>
                      <a:cs typeface="Times New Roman" panose="02020603050405020304" charset="0"/>
                    </a:rPr>
                    <a:t>i hỏi hiểu biết s</a:t>
                  </a:r>
                  <a:r>
                    <a:rPr lang="en-US" altLang="en-US" sz="1900">
                      <a:latin typeface="Times New Roman" panose="02020603050405020304" charset="0"/>
                      <a:cs typeface="Times New Roman" panose="02020603050405020304" charset="0"/>
                    </a:rPr>
                    <a:t>â</a:t>
                  </a:r>
                  <a:r>
                    <a:rPr lang="en-US" altLang="en-GB" sz="1900">
                      <a:latin typeface="Times New Roman" panose="02020603050405020304" charset="0"/>
                      <a:cs typeface="Times New Roman" panose="02020603050405020304" charset="0"/>
                    </a:rPr>
                    <a:t>u</a:t>
                  </a:r>
                </a:p>
              </p:txBody>
            </p:sp>
          </p:grpSp>
        </p:grpSp>
        <p:sp>
          <p:nvSpPr>
            <p:cNvPr id="23" name="Text Box 22"/>
            <p:cNvSpPr txBox="1"/>
            <p:nvPr/>
          </p:nvSpPr>
          <p:spPr>
            <a:xfrm>
              <a:off x="8448" y="9949"/>
              <a:ext cx="1059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en-US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Khuy</a:t>
              </a:r>
              <a:r>
                <a:rPr lang="en-US" altLang="en-GB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ết</a:t>
              </a:r>
              <a:r>
                <a:rPr lang="en-US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</a:t>
              </a:r>
              <a:r>
                <a:rPr lang="en-US" altLang="en-US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đ</a:t>
              </a:r>
              <a:r>
                <a:rPr lang="en-US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i</a:t>
              </a:r>
              <a:r>
                <a:rPr lang="en-US" altLang="en-GB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ểm của ASP.NET</a:t>
              </a:r>
              <a:endPara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88D8A5-0D27-A3F9-DE64-03D00E37DE8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3461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369935" y="1116330"/>
            <a:ext cx="3534410" cy="2989580"/>
            <a:chOff x="13181" y="1758"/>
            <a:chExt cx="5566" cy="4708"/>
          </a:xfrm>
        </p:grpSpPr>
        <p:pic>
          <p:nvPicPr>
            <p:cNvPr id="19" name="Picture 18" descr="Razor Pages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/>
            <a:srcRect l="2169" t="14724" b="12327"/>
            <a:stretch>
              <a:fillRect/>
            </a:stretch>
          </p:blipFill>
          <p:spPr>
            <a:xfrm>
              <a:off x="13181" y="1758"/>
              <a:ext cx="5567" cy="3947"/>
            </a:xfrm>
            <a:prstGeom prst="rect">
              <a:avLst/>
            </a:prstGeom>
          </p:spPr>
        </p:pic>
        <p:sp>
          <p:nvSpPr>
            <p:cNvPr id="25" name="Text Box 24"/>
            <p:cNvSpPr txBox="1"/>
            <p:nvPr>
              <p:custDataLst>
                <p:tags r:id="rId11"/>
              </p:custDataLst>
            </p:nvPr>
          </p:nvSpPr>
          <p:spPr>
            <a:xfrm>
              <a:off x="13181" y="5886"/>
              <a:ext cx="55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GB" b="1">
                  <a:latin typeface="Times New Roman" panose="02020603050405020304" charset="0"/>
                  <a:cs typeface="Times New Roman" panose="02020603050405020304" charset="0"/>
                </a:rPr>
                <a:t>Razor Pages</a:t>
              </a: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2: NGHI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Ê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 CỨU L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Ý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 THUYẾT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25620" y="1115060"/>
            <a:ext cx="3535045" cy="2990215"/>
            <a:chOff x="6812" y="1756"/>
            <a:chExt cx="5567" cy="4709"/>
          </a:xfrm>
        </p:grpSpPr>
        <p:pic>
          <p:nvPicPr>
            <p:cNvPr id="2" name="Picture 1" descr="MVC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6813" y="1756"/>
              <a:ext cx="5566" cy="3950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>
              <p:custDataLst>
                <p:tags r:id="rId9"/>
              </p:custDataLst>
            </p:nvPr>
          </p:nvSpPr>
          <p:spPr>
            <a:xfrm>
              <a:off x="6812" y="5885"/>
              <a:ext cx="55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GB" b="1">
                  <a:latin typeface="Times New Roman" panose="02020603050405020304" charset="0"/>
                  <a:cs typeface="Times New Roman" panose="02020603050405020304" charset="0"/>
                </a:rPr>
                <a:t>MVC (Model - View - Controller)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" y="1115695"/>
            <a:ext cx="3540760" cy="2989580"/>
            <a:chOff x="376" y="1757"/>
            <a:chExt cx="5576" cy="4708"/>
          </a:xfrm>
        </p:grpSpPr>
        <p:pic>
          <p:nvPicPr>
            <p:cNvPr id="4" name="Picture 3" descr="Web forms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376" y="1757"/>
              <a:ext cx="5566" cy="3948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>
              <p:custDataLst>
                <p:tags r:id="rId7"/>
              </p:custDataLst>
            </p:nvPr>
          </p:nvSpPr>
          <p:spPr>
            <a:xfrm>
              <a:off x="386" y="5885"/>
              <a:ext cx="55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GB" b="1">
                  <a:latin typeface="Times New Roman" panose="02020603050405020304" charset="0"/>
                  <a:cs typeface="Times New Roman" panose="02020603050405020304" charset="0"/>
                </a:rPr>
                <a:t>Web forms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99310" y="4096385"/>
            <a:ext cx="3535045" cy="2771140"/>
            <a:chOff x="3306" y="6451"/>
            <a:chExt cx="5567" cy="4364"/>
          </a:xfrm>
        </p:grpSpPr>
        <p:pic>
          <p:nvPicPr>
            <p:cNvPr id="12" name="Picture 11" descr="SQL server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07" y="6451"/>
              <a:ext cx="5566" cy="3603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>
              <p:custDataLst>
                <p:tags r:id="rId5"/>
              </p:custDataLst>
            </p:nvPr>
          </p:nvSpPr>
          <p:spPr>
            <a:xfrm>
              <a:off x="3306" y="10235"/>
              <a:ext cx="55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GB" b="1">
                  <a:latin typeface="Times New Roman" panose="02020603050405020304" charset="0"/>
                  <a:cs typeface="Times New Roman" panose="02020603050405020304" charset="0"/>
                </a:rPr>
                <a:t>SQL Server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50965" y="4096385"/>
            <a:ext cx="3534410" cy="2771140"/>
            <a:chOff x="10159" y="6451"/>
            <a:chExt cx="5566" cy="4364"/>
          </a:xfrm>
        </p:grpSpPr>
        <p:pic>
          <p:nvPicPr>
            <p:cNvPr id="16" name="Picture 15" descr="ORM – Entity Framework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1" y="6451"/>
              <a:ext cx="5565" cy="3602"/>
            </a:xfrm>
            <a:prstGeom prst="rect">
              <a:avLst/>
            </a:prstGeom>
          </p:spPr>
        </p:pic>
        <p:sp>
          <p:nvSpPr>
            <p:cNvPr id="24" name="Text Box 23"/>
            <p:cNvSpPr txBox="1"/>
            <p:nvPr>
              <p:custDataLst>
                <p:tags r:id="rId4"/>
              </p:custDataLst>
            </p:nvPr>
          </p:nvSpPr>
          <p:spPr>
            <a:xfrm>
              <a:off x="10159" y="10235"/>
              <a:ext cx="55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GB" b="1">
                  <a:latin typeface="Times New Roman" panose="02020603050405020304" charset="0"/>
                  <a:cs typeface="Times New Roman" panose="02020603050405020304" charset="0"/>
                </a:rPr>
                <a:t>ORM – Entity Framework</a:t>
              </a:r>
            </a:p>
          </p:txBody>
        </p:sp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40E96E93-53F2-4A78-4076-CE0FA42974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8126">
        <p:dissolve/>
      </p:transition>
    </mc:Choice>
    <mc:Fallback>
      <p:transition spd="slow" advTm="28126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3: HIỆN THỰC 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Ó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A NGHI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Ê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 CỨU</a:t>
            </a:r>
          </a:p>
        </p:txBody>
      </p:sp>
      <p:pic>
        <p:nvPicPr>
          <p:cNvPr id="967449896" name="Picture 1" descr="A diagram of a diagram with Ice hockey rink in the background&#10;&#10;AI-generated content may be incorrect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7125"/>
            <a:ext cx="4587240" cy="50057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474210" y="1250950"/>
            <a:ext cx="7590790" cy="5349240"/>
            <a:chOff x="7046" y="1970"/>
            <a:chExt cx="11954" cy="8424"/>
          </a:xfrm>
        </p:grpSpPr>
        <p:sp>
          <p:nvSpPr>
            <p:cNvPr id="7" name="Rounded Rectangle 6"/>
            <p:cNvSpPr/>
            <p:nvPr/>
          </p:nvSpPr>
          <p:spPr>
            <a:xfrm>
              <a:off x="7046" y="1970"/>
              <a:ext cx="3614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Orders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046" y="3785"/>
              <a:ext cx="3614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OrderDetails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046" y="5400"/>
              <a:ext cx="3613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Products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46" y="7203"/>
              <a:ext cx="3613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Categories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46" y="9006"/>
              <a:ext cx="3613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Brands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0837" y="1970"/>
              <a:ext cx="4075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AspNetUsers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0837" y="3785"/>
              <a:ext cx="4076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8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AspNetRoles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0837" y="5400"/>
              <a:ext cx="4076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4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AspNetUserRoles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0837" y="7203"/>
              <a:ext cx="4077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2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AspNetUserClaims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0837" y="9006"/>
              <a:ext cx="4075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2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AspNetRoleClaims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5091" y="5297"/>
              <a:ext cx="3900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1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AspNetUserTokens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5092" y="7725"/>
              <a:ext cx="3909" cy="161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2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</a:t>
              </a:r>
            </a:p>
            <a:p>
              <a:pPr algn="ctr"/>
              <a:r>
                <a:rPr lang="en-US" altLang="en-GB" sz="22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__EFMigrations</a:t>
              </a:r>
            </a:p>
            <a:p>
              <a:pPr algn="ctr"/>
              <a:r>
                <a:rPr lang="en-US" altLang="en-GB" sz="22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History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5090" y="2726"/>
              <a:ext cx="3846" cy="13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en-GB" sz="21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Bảng AspNetUserLogins</a:t>
              </a:r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FBCB203-570C-E6A9-E6E6-39F7A3C0B9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1249">
        <p:blinds/>
      </p:transition>
    </mc:Choice>
    <mc:Fallback>
      <p:transition spd="slow" advTm="51249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44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96744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1595" y="98425"/>
            <a:ext cx="12063730" cy="8813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CH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ƯƠ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NG 4: KẾT QUẢ NGHI</a:t>
            </a:r>
            <a:r>
              <a:rPr lang="en-US" altLang="en-US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Ê</a:t>
            </a:r>
            <a:r>
              <a:rPr lang="en-US" altLang="en-GB" sz="2800" b="1">
                <a:solidFill>
                  <a:srgbClr val="FF000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sym typeface="+mn-ea"/>
              </a:rPr>
              <a:t>N CỨU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1595" y="1122680"/>
            <a:ext cx="7543800" cy="5768340"/>
            <a:chOff x="97" y="1768"/>
            <a:chExt cx="11880" cy="9084"/>
          </a:xfrm>
        </p:grpSpPr>
        <p:pic>
          <p:nvPicPr>
            <p:cNvPr id="2" name="Picture 1" descr="Cấu trúc thư mục dự án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" y="1768"/>
              <a:ext cx="11880" cy="8430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>
              <p:custDataLst>
                <p:tags r:id="rId4"/>
              </p:custDataLst>
            </p:nvPr>
          </p:nvSpPr>
          <p:spPr>
            <a:xfrm>
              <a:off x="98" y="10224"/>
              <a:ext cx="1187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GB" sz="20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Cấu tr</a:t>
              </a:r>
              <a:r>
                <a:rPr lang="en-US" altLang="en-US" sz="20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ú</a:t>
              </a:r>
              <a:r>
                <a:rPr lang="en-US" altLang="en-GB" sz="20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c th</a:t>
              </a:r>
              <a:r>
                <a:rPr lang="en-US" altLang="en-US" sz="20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ư</a:t>
              </a:r>
              <a:r>
                <a:rPr lang="en-US" sz="20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 m</a:t>
              </a:r>
              <a:r>
                <a:rPr lang="en-US" altLang="en-GB" sz="20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ục dự </a:t>
              </a:r>
              <a:r>
                <a:rPr lang="en-US" altLang="en-US" sz="20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á</a:t>
              </a:r>
              <a:r>
                <a:rPr lang="en-US" altLang="en-GB" sz="2000" b="1">
                  <a:solidFill>
                    <a:srgbClr val="7030A0"/>
                  </a:solidFill>
                  <a:effectLst/>
                  <a:latin typeface="Times New Roman" panose="02020603050405020304" charset="0"/>
                  <a:ea typeface="SimSun" panose="02010600030101010101" pitchFamily="2" charset="-122"/>
                  <a:sym typeface="+mn-ea"/>
                </a:rPr>
                <a:t>n</a:t>
              </a:r>
              <a:endParaRPr lang="en-US" altLang="en-GB" sz="2000" b="1">
                <a:solidFill>
                  <a:srgbClr val="7030A0"/>
                </a:solidFill>
                <a:effectLst/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605395" y="1122680"/>
            <a:ext cx="4023995" cy="5636895"/>
            <a:chOff x="11977" y="1768"/>
            <a:chExt cx="6337" cy="8877"/>
          </a:xfrm>
        </p:grpSpPr>
        <p:grpSp>
          <p:nvGrpSpPr>
            <p:cNvPr id="32" name="Group 31"/>
            <p:cNvGrpSpPr/>
            <p:nvPr/>
          </p:nvGrpSpPr>
          <p:grpSpPr>
            <a:xfrm>
              <a:off x="11992" y="7385"/>
              <a:ext cx="6322" cy="1388"/>
              <a:chOff x="11992" y="7385"/>
              <a:chExt cx="6322" cy="1388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3378" y="7385"/>
                <a:ext cx="4937" cy="138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GB" sz="2400" b="1">
                    <a:solidFill>
                      <a:srgbClr val="7030A0"/>
                    </a:solidFill>
                    <a:effectLst/>
                    <a:latin typeface="Times New Roman" panose="02020603050405020304" charset="0"/>
                    <a:ea typeface="SimSun" panose="02010600030101010101" pitchFamily="2" charset="-122"/>
                    <a:sym typeface="+mn-ea"/>
                  </a:rPr>
                  <a:t>AccountController.cs,ManageController.cs</a:t>
                </a: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11992" y="8081"/>
                <a:ext cx="137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12008" y="3641"/>
              <a:ext cx="6306" cy="1388"/>
              <a:chOff x="12008" y="3641"/>
              <a:chExt cx="6306" cy="1388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3378" y="3641"/>
                <a:ext cx="4937" cy="138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GB" sz="2400" b="1">
                    <a:solidFill>
                      <a:srgbClr val="7030A0"/>
                    </a:solidFill>
                    <a:effectLst/>
                    <a:latin typeface="Times New Roman" panose="02020603050405020304" charset="0"/>
                    <a:ea typeface="SimSun" panose="02010600030101010101" pitchFamily="2" charset="-122"/>
                    <a:sym typeface="+mn-ea"/>
                  </a:rPr>
                  <a:t>ProductsController.cs </a:t>
                </a: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12008" y="4335"/>
                <a:ext cx="137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1977" y="1768"/>
              <a:ext cx="6337" cy="1388"/>
              <a:chOff x="11977" y="1768"/>
              <a:chExt cx="6337" cy="1388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13378" y="1768"/>
                <a:ext cx="4937" cy="138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GB" sz="2400" b="1">
                    <a:solidFill>
                      <a:srgbClr val="7030A0"/>
                    </a:solidFill>
                    <a:effectLst/>
                    <a:latin typeface="Times New Roman" panose="02020603050405020304" charset="0"/>
                    <a:ea typeface="SimSun" panose="02010600030101010101" pitchFamily="2" charset="-122"/>
                    <a:sym typeface="+mn-ea"/>
                  </a:rPr>
                  <a:t>HomeController.cs</a:t>
                </a: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>
                <a:off x="11977" y="2462"/>
                <a:ext cx="137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11992" y="5513"/>
              <a:ext cx="6322" cy="1388"/>
              <a:chOff x="11992" y="5513"/>
              <a:chExt cx="6322" cy="138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13378" y="5513"/>
                <a:ext cx="4937" cy="138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GB" b="1">
                    <a:solidFill>
                      <a:srgbClr val="7030A0"/>
                    </a:solidFill>
                    <a:effectLst/>
                    <a:latin typeface="Times New Roman" panose="02020603050405020304" charset="0"/>
                    <a:ea typeface="SimSun" panose="02010600030101010101" pitchFamily="2" charset="-122"/>
                    <a:sym typeface="+mn-ea"/>
                  </a:rPr>
                  <a:t>ShoppingCartController.cs 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11992" y="6208"/>
                <a:ext cx="137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12008" y="9257"/>
              <a:ext cx="6306" cy="1388"/>
              <a:chOff x="12008" y="9257"/>
              <a:chExt cx="6306" cy="1388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3378" y="9257"/>
                <a:ext cx="4937" cy="138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GB" sz="2000" b="1">
                    <a:solidFill>
                      <a:srgbClr val="7030A0"/>
                    </a:solidFill>
                    <a:effectLst/>
                    <a:latin typeface="Times New Roman" panose="02020603050405020304" charset="0"/>
                    <a:ea typeface="SimSun" panose="02010600030101010101" pitchFamily="2" charset="-122"/>
                    <a:sym typeface="+mn-ea"/>
                  </a:rPr>
                  <a:t>NewsController.cs, MenuController.cs, ContactController.cs</a:t>
                </a: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>
                <a:off x="12008" y="10057"/>
                <a:ext cx="137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481D12A-1031-389B-48A4-0764F52140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5980">
        <p14:prism/>
      </p:transition>
    </mc:Choice>
    <mc:Fallback>
      <p:transition spd="slow" advTm="359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19|1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9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35,&quot;left&quot;:289.6,&quot;top&quot;:83.55,&quot;width&quot;:662.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35,&quot;left&quot;:289.6,&quot;top&quot;:83.55,&quot;width&quot;:662.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35,&quot;left&quot;:289.6,&quot;top&quot;:83.55,&quot;width&quot;:662.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35,&quot;left&quot;:289.6,&quot;top&quot;:83.55,&quot;width&quot;:662.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9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65,&quot;left&quot;:18.8,&quot;top&quot;:79.6,&quot;width&quot;:93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65,&quot;left&quot;:18.8,&quot;top&quot;:79.6,&quot;width&quot;:93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65,&quot;left&quot;:18.8,&quot;top&quot;:79.6,&quot;width&quot;:93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65,&quot;left&quot;:18.8,&quot;top&quot;:79.6,&quot;width&quot;:93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65,&quot;left&quot;:18.8,&quot;top&quot;:79.6,&quot;width&quot;:93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65,&quot;left&quot;:18.8,&quot;top&quot;:79.6,&quot;width&quot;:93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65,&quot;left&quot;:18.8,&quot;top&quot;:79.6,&quot;width&quot;:93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65,&quot;left&quot;:18.8,&quot;top&quot;:79.6,&quot;width&quot;:93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3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1.65,&quot;left&quot;:18.8,&quot;top&quot;:79.6,&quot;width&quot;:93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3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9,&quot;left&quot;:92.49999999999997,&quot;top&quot;:110.05,&quot;width&quot;:238.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9,&quot;left&quot;:92.49999999999997,&quot;top&quot;:110.05,&quot;width&quot;:238.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9,&quot;left&quot;:92.49999999999997,&quot;top&quot;:110.05,&quot;width&quot;:238.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9,&quot;left&quot;:92.49999999999997,&quot;top&quot;:110.05,&quot;width&quot;:238.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9,&quot;left&quot;:92.49999999999997,&quot;top&quot;:110.05,&quot;width&quot;:238.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9,&quot;left&quot;:92.49999999999997,&quot;top&quot;:110.05,&quot;width&quot;:238.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9,&quot;left&quot;:92.49999999999997,&quot;top&quot;:110.05,&quot;width&quot;:238.6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9,&quot;left&quot;:92.49999999999997,&quot;top&quot;:110.05,&quot;width&quot;:238.6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7.9,&quot;left&quot;:92.49999999999997,&quot;top&quot;:110.05,&quot;width&quot;:238.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0.1,&quot;left&quot;:0,&quot;top&quot;:6.9,&quot;width&quot;:96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1646</Words>
  <Application>Microsoft Office PowerPoint</Application>
  <PresentationFormat>Widescreen</PresentationFormat>
  <Paragraphs>139</Paragraphs>
  <Slides>19</Slides>
  <Notes>14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XPS</dc:creator>
  <cp:lastModifiedBy>XPS</cp:lastModifiedBy>
  <cp:revision>50</cp:revision>
  <dcterms:created xsi:type="dcterms:W3CDTF">2025-07-23T00:59:00Z</dcterms:created>
  <dcterms:modified xsi:type="dcterms:W3CDTF">2025-10-19T12:21:26Z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CBABDA60AD874E19B0818EEDCA1347FA_11</vt:lpwstr>
  </property>
  <property fmtid="{D5CDD505-2E9C-101B-9397-08002B2CF9AE}" pid="3" name="KSOProductBuildVer">
    <vt:lpwstr>2057-12.2.0.23131</vt:lpwstr>
  </property>
</Properties>
</file>